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8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0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9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4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2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9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5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9560-C004-4ADD-8D0A-20DCAF8B421F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E3A0-7712-4A34-ADF7-007533EE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211" y="3686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 </a:t>
            </a:r>
            <a:r>
              <a:rPr lang="ru-RU" dirty="0" smtClean="0"/>
              <a:t>адические приближения биномиальных коэффициентов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35211" y="2756200"/>
                <a:ext cx="9943070" cy="3706384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Краткая история вопроса.</a:t>
                </a:r>
              </a:p>
              <a:p>
                <a:r>
                  <a:rPr lang="ru-RU" dirty="0" smtClean="0"/>
                  <a:t>Биномиальные коэффициенты появляются в комбинаторике при возведении суммы в степень: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ru-RU" b="0" dirty="0" smtClean="0"/>
              </a:p>
              <a:p>
                <a:r>
                  <a:rPr lang="en-US" dirty="0" smtClean="0"/>
                  <a:t>  </a:t>
                </a:r>
              </a:p>
              <a:p>
                <a:r>
                  <a:rPr lang="ru-RU" dirty="0"/>
                  <a:t>и</a:t>
                </a:r>
                <a:r>
                  <a:rPr lang="ru-RU" dirty="0" smtClean="0"/>
                  <a:t> тесно связаны с суммами степеней и числами Бернулли: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35211" y="2756200"/>
                <a:ext cx="9943070" cy="3706384"/>
              </a:xfrm>
              <a:blipFill rotWithShape="0">
                <a:blip r:embed="rId2"/>
                <a:stretch>
                  <a:fillRect t="-2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0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498" y="33726"/>
            <a:ext cx="9169053" cy="655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Замечание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64296" y="851770"/>
                <a:ext cx="10489504" cy="532519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Замечание. </a:t>
                </a:r>
                <a:r>
                  <a:rPr lang="ru-RU" dirty="0"/>
                  <a:t> Когда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часто степень простого числа, на которую должна делится</a:t>
                </a:r>
                <a:r>
                  <a:rPr lang="en-US" dirty="0"/>
                  <a:t> a(</a:t>
                </a:r>
                <a:r>
                  <a:rPr lang="en-US" dirty="0" err="1"/>
                  <a:t>n,p</a:t>
                </a:r>
                <a:r>
                  <a:rPr lang="en-US" dirty="0"/>
                  <a:t>),  </a:t>
                </a:r>
                <a:r>
                  <a:rPr lang="ru-RU" dirty="0"/>
                  <a:t>больше этого числа. Это приводит к </a:t>
                </a:r>
                <a:r>
                  <a:rPr lang="en-US" dirty="0"/>
                  <a:t>a(</a:t>
                </a:r>
                <a:r>
                  <a:rPr lang="en-US" dirty="0" err="1"/>
                  <a:t>n,p</a:t>
                </a:r>
                <a:r>
                  <a:rPr lang="en-US" dirty="0"/>
                  <a:t>)=0.</a:t>
                </a:r>
                <a:r>
                  <a:rPr lang="ru-RU" dirty="0"/>
                  <a:t> </a:t>
                </a:r>
                <a:r>
                  <a:rPr lang="ru-RU" dirty="0" smtClean="0"/>
                  <a:t>Например, при </a:t>
                </a:r>
                <a:r>
                  <a:rPr lang="en-US" dirty="0"/>
                  <a:t>(n=p-1</a:t>
                </a:r>
                <a:r>
                  <a:rPr lang="en-US" dirty="0" smtClean="0"/>
                  <a:t>). </a:t>
                </a:r>
                <a:r>
                  <a:rPr lang="ru-RU" dirty="0" smtClean="0"/>
                  <a:t>При этом число должно делится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ru-RU" dirty="0"/>
                  <a:t>Хотя каждый член здесь является целым числом, сами коэффициенты перед биномиальными коэффициентами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/>
                  <a:t> не целые. Чтобы они стали целыми и взаимно простыми надо умножить их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где</m:t>
                    </m:r>
                  </m:oMath>
                </a14:m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296" y="851770"/>
                <a:ext cx="10489504" cy="5325193"/>
              </a:xfrm>
              <a:blipFill rotWithShape="0">
                <a:blip r:embed="rId2"/>
                <a:stretch>
                  <a:fillRect l="-1046" t="-1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99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 smtClean="0"/>
                  <a:t>1,2,3,…,n) </a:t>
                </a:r>
                <a:r>
                  <a:rPr lang="ru-RU" dirty="0" smtClean="0"/>
                  <a:t>число встречаемое в теоремах </a:t>
                </a:r>
                <a:r>
                  <a:rPr lang="ru-RU" dirty="0" err="1" smtClean="0"/>
                  <a:t>Апери</a:t>
                </a:r>
                <a:r>
                  <a:rPr lang="ru-RU" dirty="0" smtClean="0"/>
                  <a:t> при рациональных аппроксимациях значений </a:t>
                </a:r>
                <a:r>
                  <a:rPr lang="ru-RU" dirty="0" err="1" smtClean="0"/>
                  <a:t>дзета</a:t>
                </a:r>
                <a:r>
                  <a:rPr lang="ru-RU" dirty="0" smtClean="0"/>
                  <a:t> функции, а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целое число Каталана, часто встречаемое в комбинаторике.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Доказательство теоремы имеет параллели с доказательством иррациональностей значений </a:t>
                </a:r>
                <a:r>
                  <a:rPr lang="ru-RU" dirty="0" err="1" smtClean="0"/>
                  <a:t>дзета</a:t>
                </a:r>
                <a:r>
                  <a:rPr lang="ru-RU" dirty="0" smtClean="0"/>
                  <a:t> функции.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42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5811" cy="709913"/>
          </a:xfrm>
        </p:spPr>
        <p:txBody>
          <a:bodyPr/>
          <a:lstStyle/>
          <a:p>
            <a:r>
              <a:rPr lang="ru-RU" dirty="0" smtClean="0"/>
              <a:t>Основные моменты доказательства.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8497" y="1084220"/>
                <a:ext cx="10853352" cy="55142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В доказательстве теоремы все вычеты, взаимно простые с р от 1 до </a:t>
                </a:r>
                <a:r>
                  <a:rPr lang="en-US" dirty="0" err="1" smtClean="0"/>
                  <a:t>bq</a:t>
                </a:r>
                <a:r>
                  <a:rPr lang="en-US" dirty="0" smtClean="0"/>
                  <a:t> </a:t>
                </a:r>
                <a:r>
                  <a:rPr lang="ru-RU" dirty="0" smtClean="0"/>
                  <a:t>делится на 2</a:t>
                </a:r>
                <a:r>
                  <a:rPr lang="ru-RU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dirty="0" smtClean="0"/>
                  <a:t> пробегает множество</a:t>
                </a:r>
              </a:p>
              <a:p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ru-RU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При этом биномиальные коэффициенты с верхним индексом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xq</a:t>
                </a:r>
              </a:p>
              <a:p>
                <a:r>
                  <a:rPr lang="ru-RU" dirty="0"/>
                  <a:t>и</a:t>
                </a:r>
                <a:r>
                  <a:rPr lang="ru-RU" dirty="0" smtClean="0"/>
                  <a:t> нижним индексом </a:t>
                </a:r>
                <a:r>
                  <a:rPr lang="en-US" dirty="0" err="1" smtClean="0"/>
                  <a:t>bq</a:t>
                </a:r>
                <a:r>
                  <a:rPr lang="ru-RU" dirty="0" smtClean="0"/>
                  <a:t> представляются как многочлены от </a:t>
                </a:r>
                <a:r>
                  <a:rPr lang="en-US" dirty="0" err="1" smtClean="0"/>
                  <a:t>xq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𝑏𝑞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Тогда задача сводится к выбору коэффициентов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так,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чтобы минимизировать</m:t>
                    </m:r>
                  </m:oMath>
                </a14:m>
                <a:r>
                  <a:rPr lang="ru-RU" b="0" dirty="0" smtClean="0"/>
                  <a:t> разницу: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ru-RU" dirty="0" smtClean="0"/>
                  <a:t>Этого можно добиться взяв решение линейной системы уравнений:</a:t>
                </a:r>
                <a:endParaRPr lang="ru-RU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497" y="1084220"/>
                <a:ext cx="10853352" cy="5514288"/>
              </a:xfrm>
              <a:blipFill rotWithShape="0">
                <a:blip r:embed="rId2"/>
                <a:stretch>
                  <a:fillRect l="-1011" t="-2544" r="-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95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72996"/>
            <a:ext cx="9788611" cy="192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4705" y="365126"/>
                <a:ext cx="11363068" cy="649287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ru-RU" dirty="0" smtClean="0"/>
                  <a:t>У этой системы определитель, как определитель </a:t>
                </a:r>
                <a:r>
                  <a:rPr lang="ru-RU" dirty="0" err="1" smtClean="0"/>
                  <a:t>Вандермонда</a:t>
                </a:r>
                <a:r>
                  <a:rPr lang="ru-RU" dirty="0" smtClean="0"/>
                  <a:t> от различных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, отличен от нуля. Для любого многочлена </a:t>
                </a:r>
                <a:r>
                  <a:rPr lang="en-US" dirty="0" smtClean="0"/>
                  <a:t>g(z) </a:t>
                </a:r>
                <a:r>
                  <a:rPr lang="ru-RU" dirty="0" smtClean="0"/>
                  <a:t>степени меньше </a:t>
                </a:r>
                <a:r>
                  <a:rPr lang="en-US" dirty="0" smtClean="0"/>
                  <a:t>n</a:t>
                </a:r>
                <a:r>
                  <a:rPr lang="ru-RU" dirty="0" smtClean="0"/>
                  <a:t> выполняется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Взяв многочлены: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Тогда ошибка приближения составит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ru-RU" dirty="0" smtClean="0"/>
                  <a:t>Интересуясь только главным членом приближения множитель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dirty="0" smtClean="0"/>
                  <a:t> можно принять за 1. При </a:t>
                </a:r>
                <a:r>
                  <a:rPr lang="en-US" dirty="0" smtClean="0"/>
                  <a:t>k&lt;n</a:t>
                </a:r>
                <a:r>
                  <a:rPr lang="ru-RU" dirty="0" smtClean="0"/>
                  <a:t> число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, при </a:t>
                </a:r>
                <a:r>
                  <a:rPr lang="en-US" dirty="0" smtClean="0"/>
                  <a:t>k&gt;=n </a:t>
                </a:r>
                <a:r>
                  <a:rPr lang="ru-RU" dirty="0" smtClean="0"/>
                  <a:t>вычисляется через частное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Так как для любого многочлена степени меньше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разница дает 0, главный член ошибки определяется из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ru-RU" dirty="0" smtClean="0"/>
                  <a:t> 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705" y="365126"/>
                <a:ext cx="11363068" cy="6492874"/>
              </a:xfrm>
              <a:blipFill rotWithShape="0">
                <a:blip r:embed="rId2"/>
                <a:stretch>
                  <a:fillRect l="-858" r="-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6712" y="27995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36712" y="30876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8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309" y="-662781"/>
            <a:ext cx="821811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6742" y="159662"/>
                <a:ext cx="11813088" cy="6698337"/>
              </a:xfrm>
            </p:spPr>
            <p:txBody>
              <a:bodyPr/>
              <a:lstStyle/>
              <a:p>
                <a:r>
                  <a:rPr lang="ru-RU" dirty="0" smtClean="0"/>
                  <a:t>Многочлены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целые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Симметрические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S) </a:t>
                </a:r>
                <a:r>
                  <a:rPr lang="ru-RU" dirty="0" smtClean="0"/>
                  <a:t>выражаем через суммы степеней: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определяется </m:t>
                    </m:r>
                  </m:oMath>
                </a14:m>
                <a:r>
                  <a:rPr lang="ru-RU" dirty="0" smtClean="0"/>
                  <a:t>через сумму степеней всех вычетов меньших </a:t>
                </a:r>
                <a:r>
                  <a:rPr lang="en-US" dirty="0" err="1" smtClean="0"/>
                  <a:t>bq</a:t>
                </a:r>
                <a:r>
                  <a:rPr lang="en-US" dirty="0" smtClean="0"/>
                  <a:t>. </a:t>
                </a:r>
                <a:r>
                  <a:rPr lang="ru-RU" dirty="0" smtClean="0"/>
                  <a:t>Отрицательные степени можно заменить на положительные добавив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Учитывая, что при </a:t>
                </a:r>
                <a:r>
                  <a:rPr lang="en-US" dirty="0" smtClean="0"/>
                  <a:t>p&gt;2 </a:t>
                </a:r>
                <a:r>
                  <a:rPr lang="ru-RU" dirty="0" smtClean="0"/>
                  <a:t>выполняется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получаем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+1, 2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 smtClean="0"/>
                  <a:t>Отсюда </a:t>
                </a:r>
                <a:r>
                  <a:rPr lang="ru-RU" dirty="0" smtClean="0"/>
                  <a:t>получается добавок к точности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𝑏𝑞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Поэтому, когда целое число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по абсолютной величине меньше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&gt;2,  выр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ажение</m:t>
                    </m:r>
                  </m:oMath>
                </a14:m>
                <a:r>
                  <a:rPr lang="ru-RU" dirty="0" smtClean="0"/>
                  <a:t> обращается в 0 и дает нетривиальное соотношение для биномиальных коэффициентов.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42" y="159662"/>
                <a:ext cx="11813088" cy="6698337"/>
              </a:xfrm>
              <a:blipFill rotWithShape="0">
                <a:blip r:embed="rId2"/>
                <a:stretch>
                  <a:fillRect l="-929" t="-10919" r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21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83247" cy="3488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5000"/>
                <a:ext cx="10515600" cy="4351338"/>
              </a:xfrm>
            </p:spPr>
            <p:txBody>
              <a:bodyPr/>
              <a:lstStyle/>
              <a:p>
                <a:r>
                  <a:rPr lang="ru-RU" dirty="0" smtClean="0"/>
                  <a:t>Из другого доказательства для случая арифметической прогрессии для верхних индексов получается: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</m:oMath>
                </a14:m>
                <a:endParaRPr lang="ru-RU" dirty="0" smtClean="0"/>
              </a:p>
              <a:p>
                <a:r>
                  <a:rPr lang="ru-RU" dirty="0"/>
                  <a:t>е</a:t>
                </a:r>
                <a:r>
                  <a:rPr lang="ru-RU" dirty="0" smtClean="0"/>
                  <a:t>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где </a:t>
                </a:r>
                <a:r>
                  <a:rPr lang="en-US" dirty="0" smtClean="0"/>
                  <a:t>p </a:t>
                </a:r>
                <a:r>
                  <a:rPr lang="ru-RU" dirty="0" smtClean="0"/>
                  <a:t>произвольное натуральное число больше 2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понимается как произведение только тех членов, которые взаимно просты с р.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5000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16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с числами Бернулли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2811"/>
                <a:ext cx="10715368" cy="4694152"/>
              </a:xfrm>
            </p:spPr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ru-RU" sz="9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9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ru-RU" sz="9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9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9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+1−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nary>
                  </m:oMath>
                </a14:m>
                <a:endParaRPr lang="en-US" sz="9600" b="0" dirty="0" smtClean="0"/>
              </a:p>
              <a:p>
                <a:r>
                  <a:rPr lang="ru-RU" sz="9600" dirty="0" smtClean="0"/>
                  <a:t>Сами числа Бернулли так же могут быть определены </a:t>
                </a:r>
                <a:r>
                  <a:rPr lang="ru-RU" sz="9600" dirty="0" err="1" smtClean="0"/>
                  <a:t>рекурентно</a:t>
                </a:r>
                <a:r>
                  <a:rPr lang="ru-RU" sz="9600" dirty="0" smtClean="0"/>
                  <a:t> через биномиальные коэффициенты: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=1,         </m:t>
                    </m:r>
                    <m:sSub>
                      <m:sSub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9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9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9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9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9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96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9600" b="0" i="1" dirty="0" smtClean="0">
                  <a:latin typeface="Cambria Math" panose="02040503050406030204" pitchFamily="18" charset="0"/>
                </a:endParaRPr>
              </a:p>
              <a:p>
                <a:r>
                  <a:rPr lang="ru-RU" sz="9600" dirty="0"/>
                  <a:t>Ч</a:t>
                </a:r>
                <a:r>
                  <a:rPr lang="ru-RU" sz="9600" dirty="0" smtClean="0"/>
                  <a:t>исла Бернулли тесно связаны со значениями </a:t>
                </a:r>
                <a:r>
                  <a:rPr lang="ru-RU" sz="9600" dirty="0" err="1" smtClean="0"/>
                  <a:t>дзета</a:t>
                </a:r>
                <a:r>
                  <a:rPr lang="ru-RU" sz="9600" dirty="0" smtClean="0"/>
                  <a:t> функции:</a:t>
                </a:r>
              </a:p>
              <a:p>
                <a14:m>
                  <m:oMath xmlns:m="http://schemas.openxmlformats.org/officeDocument/2006/math"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ru-RU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ru-RU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b>
                      <m:sSubPr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9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𝜍</m:t>
                    </m:r>
                    <m:d>
                      <m:dPr>
                        <m:ctrlPr>
                          <a:rPr lang="ru-RU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</m:t>
                        </m:r>
                        <m: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9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f>
                      <m:fPr>
                        <m:ctrlP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9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9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ru-RU" sz="96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Они появлялись и в ранних доказательствах теоремы Ферма Куммером.</a:t>
                </a:r>
                <a:endParaRPr lang="en-US" sz="9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Для </a:t>
                </a:r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 </a:t>
                </a:r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адического изучения необходимо вводить </a:t>
                </a:r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 </a:t>
                </a:r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адические аналоги факториалов и биномиальных коэффициентов. По определению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e>
                      <m:sub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ru-RU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9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9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9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9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9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9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sz="9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(p</a:t>
                </a:r>
                <a:r>
                  <a:rPr lang="en-US" sz="96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&gt;1</a:t>
                </a:r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натуральное число</a:t>
                </a:r>
                <a:r>
                  <a:rPr lang="en-US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ru-RU" sz="96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9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9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65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2811"/>
                <a:ext cx="10715368" cy="4694152"/>
              </a:xfrm>
              <a:blipFill rotWithShape="0">
                <a:blip r:embed="rId2"/>
                <a:stretch>
                  <a:fillRect l="-797" b="-2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1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р-адического аналога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7459"/>
                <a:ext cx="10515600" cy="4879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Очевидно, что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…,     0!=1.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Запишем числа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ru-RU" dirty="0"/>
                  <a:t>в</a:t>
                </a:r>
                <a:r>
                  <a:rPr lang="ru-RU" dirty="0" smtClean="0"/>
                  <a:t> р-адической системе исчисления. Тогда биномиальный коэффициент можно записать в виде: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ru-RU" dirty="0" smtClean="0"/>
                  <a:t>Это соотношение, известное ещё Антону 1869г и Куммеру </a:t>
                </a:r>
                <a:r>
                  <a:rPr lang="ru-RU" dirty="0" smtClean="0"/>
                  <a:t>1852 </a:t>
                </a:r>
                <a:r>
                  <a:rPr lang="ru-RU" dirty="0" smtClean="0"/>
                  <a:t>г приписывают Люка 1878г.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7459"/>
                <a:ext cx="10515600" cy="4879504"/>
              </a:xfrm>
              <a:blipFill rotWithShape="0">
                <a:blip r:embed="rId2"/>
                <a:stretch>
                  <a:fillRect l="-1043" t="-2875" b="-1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6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Соотношения Куммера, </a:t>
            </a:r>
            <a:r>
              <a:rPr lang="ru-RU" dirty="0" err="1" smtClean="0"/>
              <a:t>Вольстенхолма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Куммеру было известно,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равен числу переносов при сложении </a:t>
                </a:r>
                <a:r>
                  <a:rPr lang="en-US" dirty="0" smtClean="0"/>
                  <a:t>c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b </a:t>
                </a:r>
                <a:r>
                  <a:rPr lang="ru-RU" dirty="0" smtClean="0"/>
                  <a:t>в </a:t>
                </a:r>
                <a:r>
                  <a:rPr lang="en-US" dirty="0" smtClean="0"/>
                  <a:t>p-</a:t>
                </a:r>
                <a:r>
                  <a:rPr lang="ru-RU" dirty="0" smtClean="0"/>
                  <a:t>адической системе исчисления и соотношение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ru-RU" dirty="0" smtClean="0"/>
                  <a:t>при </a:t>
                </a:r>
                <a:r>
                  <a:rPr lang="en-US" dirty="0" smtClean="0"/>
                  <a:t>r=1</a:t>
                </a:r>
                <a:r>
                  <a:rPr lang="ru-RU" dirty="0" smtClean="0"/>
                  <a:t>. </a:t>
                </a:r>
                <a:r>
                  <a:rPr lang="ru-RU" dirty="0" err="1" smtClean="0"/>
                  <a:t>Вольстенхолм</a:t>
                </a:r>
                <a:r>
                  <a:rPr lang="ru-RU" dirty="0" smtClean="0"/>
                  <a:t> изучал точность этого соотношения при </a:t>
                </a:r>
                <a:r>
                  <a:rPr lang="en-US" dirty="0" smtClean="0"/>
                  <a:t>a=2,b=1 </a:t>
                </a:r>
                <a:r>
                  <a:rPr lang="ru-RU" dirty="0" smtClean="0"/>
                  <a:t>и показал, что при </a:t>
                </a:r>
                <a:r>
                  <a:rPr lang="en-US" dirty="0" smtClean="0"/>
                  <a:t>p&gt;3</a:t>
                </a:r>
                <a:r>
                  <a:rPr lang="ru-RU" dirty="0" smtClean="0"/>
                  <a:t> можно увеличить точность до </a:t>
                </a:r>
                <a:r>
                  <a:rPr lang="en-US" dirty="0" smtClean="0"/>
                  <a:t>r=3</a:t>
                </a:r>
                <a:r>
                  <a:rPr lang="ru-RU" dirty="0" smtClean="0"/>
                  <a:t>, а если </a:t>
                </a:r>
                <a:r>
                  <a:rPr lang="en-US" dirty="0" smtClean="0"/>
                  <a:t>p </a:t>
                </a:r>
                <a:r>
                  <a:rPr lang="ru-RU" dirty="0" smtClean="0"/>
                  <a:t>делит число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то верно и при </a:t>
                </a:r>
                <a:r>
                  <a:rPr lang="en-US" dirty="0" smtClean="0"/>
                  <a:t>r=4. </a:t>
                </a:r>
                <a:r>
                  <a:rPr lang="ru-RU" dirty="0" smtClean="0"/>
                  <a:t>Первой точность увеличил до </a:t>
                </a:r>
                <a:r>
                  <a:rPr lang="en-US" dirty="0" smtClean="0"/>
                  <a:t>r=2 </a:t>
                </a:r>
                <a:r>
                  <a:rPr lang="ru-RU" dirty="0" smtClean="0"/>
                  <a:t>для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простых </a:t>
                </a:r>
                <a:r>
                  <a:rPr lang="en-US" dirty="0" smtClean="0"/>
                  <a:t>p&gt;2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Баббейдж</a:t>
                </a:r>
                <a:r>
                  <a:rPr lang="ru-RU" dirty="0" smtClean="0"/>
                  <a:t> в 1819г, а именно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4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Соотношения </a:t>
            </a:r>
            <a:r>
              <a:rPr lang="ru-RU" dirty="0" err="1" smtClean="0"/>
              <a:t>Юнгрена</a:t>
            </a:r>
            <a:r>
              <a:rPr lang="ru-RU" dirty="0" smtClean="0"/>
              <a:t>, </a:t>
            </a:r>
            <a:r>
              <a:rPr lang="ru-RU" dirty="0" err="1" smtClean="0"/>
              <a:t>Якобсталяю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Юнгрен (1949г) обобщил это соотношение для произвольных 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.</a:t>
                </a:r>
              </a:p>
              <a:p>
                <a:r>
                  <a:rPr lang="ru-RU" dirty="0" err="1" smtClean="0"/>
                  <a:t>Якобсталь</a:t>
                </a:r>
                <a:r>
                  <a:rPr lang="ru-RU" dirty="0" smtClean="0"/>
                  <a:t> (1952г.) ещё больше уточнил, а именно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 smtClean="0"/>
                  <a:t>=1+</a:t>
                </a:r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), c=a-b, p&gt;3.</a:t>
                </a:r>
              </a:p>
              <a:p>
                <a:r>
                  <a:rPr lang="ru-RU" dirty="0" smtClean="0"/>
                  <a:t>Причём для простых </a:t>
                </a:r>
                <a:r>
                  <a:rPr lang="ru-RU" dirty="0" err="1" smtClean="0"/>
                  <a:t>Вольстенхолма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ru-RU" dirty="0" smtClean="0"/>
                  <a:t>известны только два таких числа </a:t>
                </a:r>
                <a:r>
                  <a:rPr lang="en-US" dirty="0" smtClean="0"/>
                  <a:t>p=16843, 2124679) </a:t>
                </a:r>
                <a:r>
                  <a:rPr lang="ru-RU" dirty="0" smtClean="0"/>
                  <a:t>точность </a:t>
                </a:r>
                <a:r>
                  <a:rPr lang="en-US" dirty="0" smtClean="0"/>
                  <a:t>r </a:t>
                </a:r>
                <a:r>
                  <a:rPr lang="ru-RU" dirty="0" smtClean="0"/>
                  <a:t>можно увеличить ещё на 1. Дальше были попытки получить более точные соотношения, но существенных результатов не было. Из соотношения </a:t>
                </a:r>
                <a:r>
                  <a:rPr lang="ru-RU" dirty="0" err="1" smtClean="0"/>
                  <a:t>Якобсталя</a:t>
                </a:r>
                <a:r>
                  <a:rPr lang="ru-RU" dirty="0" smtClean="0"/>
                  <a:t>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получается: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делится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 для чисел Вольстенхолма.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0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Обобщения соотношений </a:t>
            </a:r>
            <a:r>
              <a:rPr lang="ru-RU" dirty="0" err="1" smtClean="0"/>
              <a:t>Якобсталя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53995" y="1887408"/>
                <a:ext cx="9665043" cy="2635165"/>
              </a:xfrm>
            </p:spPr>
            <p:txBody>
              <a:bodyPr/>
              <a:lstStyle/>
              <a:p>
                <a:r>
                  <a:rPr lang="ru-RU" dirty="0" smtClean="0"/>
                  <a:t>Имеется простое обобщение соотношения </a:t>
                </a:r>
                <a:r>
                  <a:rPr lang="ru-RU" dirty="0" err="1" smtClean="0"/>
                  <a:t>Якобсталя</a:t>
                </a:r>
                <a:r>
                  <a:rPr lang="ru-RU" dirty="0" smtClean="0"/>
                  <a:t>  с заменой </a:t>
                </a:r>
                <a:r>
                  <a:rPr lang="en-US" dirty="0" smtClean="0"/>
                  <a:t>p </a:t>
                </a:r>
                <a:r>
                  <a:rPr lang="ru-RU" dirty="0" smtClean="0"/>
                  <a:t>на произвольное натуральное число </a:t>
                </a:r>
                <a:r>
                  <a:rPr lang="en-US" dirty="0" smtClean="0"/>
                  <a:t>m</a:t>
                </a:r>
                <a:r>
                  <a:rPr lang="ru-RU" dirty="0" smtClean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gcd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⁡(12,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ru-RU" dirty="0" smtClean="0"/>
                  <a:t>Здесь докажем следующую теорему: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95" y="1887408"/>
                <a:ext cx="9665043" cy="2635165"/>
              </a:xfrm>
              <a:blipFill rotWithShape="0">
                <a:blip r:embed="rId2"/>
                <a:stretch>
                  <a:fillRect l="-1136" t="-3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0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51" y="86498"/>
            <a:ext cx="10688595" cy="716692"/>
          </a:xfrm>
        </p:spPr>
        <p:txBody>
          <a:bodyPr/>
          <a:lstStyle/>
          <a:p>
            <a:r>
              <a:rPr lang="ru-RU" dirty="0" smtClean="0"/>
              <a:t>Основная теорема.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2551" y="691978"/>
                <a:ext cx="10886303" cy="583238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Пусть </a:t>
                </a:r>
                <a:r>
                  <a:rPr lang="en-US" dirty="0" smtClean="0"/>
                  <a:t>q </a:t>
                </a:r>
                <a:r>
                  <a:rPr lang="ru-RU" dirty="0" smtClean="0"/>
                  <a:t>степень простого числа р</a:t>
                </a:r>
                <a:r>
                  <a:rPr lang="en-US" dirty="0" smtClean="0"/>
                  <a:t>, b </a:t>
                </a:r>
                <a:r>
                  <a:rPr lang="ru-RU" dirty="0" smtClean="0"/>
                  <a:t>натуральное число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различные целые числа, не меньшие </a:t>
                </a:r>
                <a:r>
                  <a:rPr lang="en-US" dirty="0" smtClean="0"/>
                  <a:t>b</a:t>
                </a:r>
                <a:r>
                  <a:rPr lang="ru-RU" dirty="0" smtClean="0"/>
                  <a:t>. Тогда существует единственный набор рациональных чисел: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ru-RU" dirty="0"/>
                  <a:t>н</a:t>
                </a:r>
                <a:r>
                  <a:rPr lang="ru-RU" dirty="0" smtClean="0"/>
                  <a:t>аилучшим образом аппроксимирующий р-адический биномиальный коэффициент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как аддитивно</m:t>
                    </m:r>
                  </m:oMath>
                </a14:m>
                <a:r>
                  <a:rPr lang="ru-RU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b="0" dirty="0" smtClean="0">
                    <a:ea typeface="Cambria Math" panose="02040503050406030204" pitchFamily="18" charset="0"/>
                  </a:rPr>
                  <a:t> так и </a:t>
                </a:r>
                <a:r>
                  <a:rPr lang="ru-RU" b="0" dirty="0" err="1" smtClean="0">
                    <a:ea typeface="Cambria Math" panose="02040503050406030204" pitchFamily="18" charset="0"/>
                  </a:rPr>
                  <a:t>мультипликативно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551" y="691978"/>
                <a:ext cx="10886303" cy="5832389"/>
              </a:xfrm>
              <a:blipFill rotWithShape="0">
                <a:blip r:embed="rId2"/>
                <a:stretch>
                  <a:fillRect l="-1008" t="-1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702" y="303342"/>
            <a:ext cx="9763898" cy="22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1702" y="902044"/>
                <a:ext cx="10773032" cy="53490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При этом для всех простых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степень аппроксимации не меньше, чем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где  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ru-RU" dirty="0" smtClean="0"/>
                  <a:t>В формулировке встречается число Бернулли от отрицательного индекса. Это определено как р-адическое число согласно соотношению </a:t>
                </a:r>
                <a:r>
                  <a:rPr lang="ru-RU" dirty="0" err="1" smtClean="0"/>
                  <a:t>Штаудта</a:t>
                </a:r>
                <a:r>
                  <a:rPr lang="ru-RU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ru-RU" dirty="0" smtClean="0"/>
                  <a:t>Соотношения </a:t>
                </a:r>
                <a:r>
                  <a:rPr lang="ru-RU" dirty="0" err="1" smtClean="0"/>
                  <a:t>Якобсталя</a:t>
                </a:r>
                <a:r>
                  <a:rPr lang="ru-RU" dirty="0" smtClean="0"/>
                  <a:t> получаются отсюда при значениях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При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получается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702" y="902044"/>
                <a:ext cx="10773032" cy="5349060"/>
              </a:xfrm>
              <a:blipFill rotWithShape="0">
                <a:blip r:embed="rId2"/>
                <a:stretch>
                  <a:fillRect l="-1018" t="-2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8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7795" y="278629"/>
            <a:ext cx="6759146" cy="598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Следствие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2275" y="898870"/>
                <a:ext cx="11036644" cy="560078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/>
                  <a:t>Для любого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)линейная комбинация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ru-RU" dirty="0"/>
                  <a:t>д</a:t>
                </a:r>
                <a:r>
                  <a:rPr lang="ru-RU" dirty="0" smtClean="0"/>
                  <a:t>елится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Запишем это при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малых </a:t>
                </a:r>
                <a:r>
                  <a:rPr lang="en-US" dirty="0" smtClean="0"/>
                  <a:t>n, </a:t>
                </a:r>
                <a:r>
                  <a:rPr lang="ru-RU" dirty="0" smtClean="0"/>
                  <a:t>учитывая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+2, 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−5, 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275" y="898870"/>
                <a:ext cx="11036644" cy="5600784"/>
              </a:xfrm>
              <a:blipFill rotWithShape="0">
                <a:blip r:embed="rId2"/>
                <a:stretch>
                  <a:fillRect l="-607" t="-2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083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243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P- адические приближения биномиальных коэффициентов</vt:lpstr>
      <vt:lpstr>Связь с числами Бернулли</vt:lpstr>
      <vt:lpstr>Свойства р-адического аналога</vt:lpstr>
      <vt:lpstr>Соотношения Куммера, Вольстенхолма.</vt:lpstr>
      <vt:lpstr>Соотношения Юнгрена, Якобсталяю</vt:lpstr>
      <vt:lpstr>Обобщения соотношений Якобсталя</vt:lpstr>
      <vt:lpstr>Основная теорема.</vt:lpstr>
      <vt:lpstr>8</vt:lpstr>
      <vt:lpstr>Следствие</vt:lpstr>
      <vt:lpstr>Замечание</vt:lpstr>
      <vt:lpstr>Презентация PowerPoint</vt:lpstr>
      <vt:lpstr>Основные моменты доказательства.</vt:lpstr>
      <vt:lpstr>g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 адические приближения биномиальных коэффициентов</dc:title>
  <dc:creator>Rustem Aydagulov</dc:creator>
  <cp:lastModifiedBy>Rustem Aydagulov</cp:lastModifiedBy>
  <cp:revision>78</cp:revision>
  <dcterms:created xsi:type="dcterms:W3CDTF">2016-09-28T06:10:17Z</dcterms:created>
  <dcterms:modified xsi:type="dcterms:W3CDTF">2016-10-02T15:56:16Z</dcterms:modified>
</cp:coreProperties>
</file>