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8" r:id="rId8"/>
    <p:sldId id="263" r:id="rId9"/>
    <p:sldId id="260" r:id="rId10"/>
    <p:sldId id="261" r:id="rId11"/>
    <p:sldId id="264" r:id="rId12"/>
    <p:sldId id="262" r:id="rId13"/>
    <p:sldId id="265" r:id="rId14"/>
    <p:sldId id="269" r:id="rId15"/>
    <p:sldId id="291" r:id="rId16"/>
    <p:sldId id="290" r:id="rId17"/>
    <p:sldId id="270" r:id="rId18"/>
    <p:sldId id="288" r:id="rId19"/>
    <p:sldId id="281" r:id="rId20"/>
    <p:sldId id="271" r:id="rId21"/>
    <p:sldId id="289" r:id="rId22"/>
    <p:sldId id="283" r:id="rId23"/>
    <p:sldId id="272" r:id="rId24"/>
    <p:sldId id="273" r:id="rId25"/>
    <p:sldId id="284" r:id="rId26"/>
    <p:sldId id="274" r:id="rId27"/>
    <p:sldId id="285" r:id="rId28"/>
    <p:sldId id="286" r:id="rId29"/>
    <p:sldId id="275" r:id="rId30"/>
    <p:sldId id="287" r:id="rId31"/>
    <p:sldId id="276" r:id="rId32"/>
    <p:sldId id="277" r:id="rId33"/>
    <p:sldId id="278" r:id="rId34"/>
    <p:sldId id="292" r:id="rId35"/>
    <p:sldId id="279" r:id="rId36"/>
    <p:sldId id="28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8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868E-C511-A54B-A90F-7AA821F5E0F2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9878-98DA-A845-8525-45192512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868E-C511-A54B-A90F-7AA821F5E0F2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9878-98DA-A845-8525-45192512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7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868E-C511-A54B-A90F-7AA821F5E0F2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9878-98DA-A845-8525-45192512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0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868E-C511-A54B-A90F-7AA821F5E0F2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9878-98DA-A845-8525-45192512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3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868E-C511-A54B-A90F-7AA821F5E0F2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9878-98DA-A845-8525-45192512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8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868E-C511-A54B-A90F-7AA821F5E0F2}" type="datetimeFigureOut">
              <a:rPr lang="en-US" smtClean="0"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9878-98DA-A845-8525-45192512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4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868E-C511-A54B-A90F-7AA821F5E0F2}" type="datetimeFigureOut">
              <a:rPr lang="en-US" smtClean="0"/>
              <a:t>2/20/16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9878-98DA-A845-8525-45192512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5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868E-C511-A54B-A90F-7AA821F5E0F2}" type="datetimeFigureOut">
              <a:rPr lang="en-US" smtClean="0"/>
              <a:t>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9878-98DA-A845-8525-45192512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6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868E-C511-A54B-A90F-7AA821F5E0F2}" type="datetimeFigureOut">
              <a:rPr lang="en-US" smtClean="0"/>
              <a:t>2/20/16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9878-98DA-A845-8525-45192512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868E-C511-A54B-A90F-7AA821F5E0F2}" type="datetimeFigureOut">
              <a:rPr lang="en-US" smtClean="0"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9878-98DA-A845-8525-45192512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3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868E-C511-A54B-A90F-7AA821F5E0F2}" type="datetimeFigureOut">
              <a:rPr lang="en-US" smtClean="0"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9878-98DA-A845-8525-45192512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5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D868E-C511-A54B-A90F-7AA821F5E0F2}" type="datetimeFigureOut">
              <a:rPr lang="en-US" smtClean="0"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9878-98DA-A845-8525-45192512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calegenius/pg_bitempora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Managing-Time-Relational-Databases-Temporal/dp/0123750415/" TargetMode="External"/><Relationship Id="rId3" Type="http://schemas.openxmlformats.org/officeDocument/2006/relationships/hyperlink" Target="http://assertedversioning.com/index.as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Bitemporal</a:t>
            </a:r>
            <a:r>
              <a:rPr lang="en-US" dirty="0"/>
              <a:t> Data: making it happened in </a:t>
            </a:r>
            <a:r>
              <a:rPr lang="en-US" dirty="0" err="1" smtClean="0"/>
              <a:t>Postgres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Henrietta </a:t>
            </a:r>
            <a:r>
              <a:rPr lang="en-US" dirty="0" err="1" smtClean="0"/>
              <a:t>Dombrovskaya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Chad Slaughter</a:t>
            </a:r>
            <a:endParaRPr lang="en-US" dirty="0"/>
          </a:p>
          <a:p>
            <a:r>
              <a:rPr lang="en-US" dirty="0" smtClean="0"/>
              <a:t>Scale Genius,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18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Bi-temporal correction</a:t>
            </a:r>
            <a:endParaRPr lang="en-US" dirty="0"/>
          </a:p>
        </p:txBody>
      </p:sp>
      <p:pic>
        <p:nvPicPr>
          <p:cNvPr id="4" name="Content Placeholder 3" descr="Screen Shot 2015-12-09 at 9.44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0" b="-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957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Bi-temporal deletion</a:t>
            </a:r>
            <a:endParaRPr lang="en-US" dirty="0"/>
          </a:p>
        </p:txBody>
      </p:sp>
      <p:pic>
        <p:nvPicPr>
          <p:cNvPr id="4" name="Content Placeholder 3" descr="Screen Shot 2015-12-09 at 9.49.0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0" r="-8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390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Bi-temporal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Temporal Entity Integrity (TEI) – the primary key and unique constraints for temporal tables are different – how?</a:t>
            </a:r>
          </a:p>
          <a:p>
            <a:r>
              <a:rPr lang="en-US" dirty="0" smtClean="0"/>
              <a:t>Temporal Referential Integrity (TRI) – the foreign keys should be defined differently – how?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6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support </a:t>
            </a:r>
            <a:br>
              <a:rPr lang="en-US" dirty="0" smtClean="0"/>
            </a:br>
            <a:r>
              <a:rPr lang="en-US" dirty="0" smtClean="0"/>
              <a:t>bi-temporal data in PG 9.4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i="1" dirty="0" smtClean="0"/>
              <a:t>Ranges support and gist indexes makes it </a:t>
            </a:r>
            <a:r>
              <a:rPr lang="en-US" sz="3800" b="1" i="1" dirty="0" smtClean="0"/>
              <a:t>so</a:t>
            </a:r>
            <a:r>
              <a:rPr lang="en-US" sz="3800" i="1" dirty="0" smtClean="0"/>
              <a:t> easy!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CREATE TABE </a:t>
            </a:r>
            <a:r>
              <a:rPr lang="en-US" sz="2800" dirty="0" err="1" smtClean="0"/>
              <a:t>bi_temporal.customers</a:t>
            </a:r>
            <a:r>
              <a:rPr lang="en-US" sz="2800" dirty="0" smtClean="0"/>
              <a:t>(</a:t>
            </a:r>
          </a:p>
          <a:p>
            <a:pPr marL="0" indent="0">
              <a:buNone/>
            </a:pPr>
            <a:r>
              <a:rPr lang="en-US" sz="2800" dirty="0" err="1"/>
              <a:t>c</a:t>
            </a:r>
            <a:r>
              <a:rPr lang="en-US" sz="2800" dirty="0" err="1" smtClean="0"/>
              <a:t>ust-nbr</a:t>
            </a:r>
            <a:r>
              <a:rPr lang="en-US" sz="2800" dirty="0" smtClean="0"/>
              <a:t> INTEGER,</a:t>
            </a:r>
          </a:p>
          <a:p>
            <a:pPr marL="0" indent="0">
              <a:buNone/>
            </a:pPr>
            <a:r>
              <a:rPr lang="en-US" sz="2800" dirty="0" err="1"/>
              <a:t>c</a:t>
            </a:r>
            <a:r>
              <a:rPr lang="en-US" sz="2800" dirty="0" err="1" smtClean="0"/>
              <a:t>ust</a:t>
            </a:r>
            <a:r>
              <a:rPr lang="en-US" sz="2800" dirty="0" smtClean="0"/>
              <a:t>-nm TEXT,</a:t>
            </a:r>
          </a:p>
          <a:p>
            <a:pPr marL="0" indent="0">
              <a:buNone/>
            </a:pPr>
            <a:r>
              <a:rPr lang="en-US" sz="2800" dirty="0" err="1"/>
              <a:t>c</a:t>
            </a:r>
            <a:r>
              <a:rPr lang="en-US" sz="2800" dirty="0" err="1" smtClean="0"/>
              <a:t>ust</a:t>
            </a:r>
            <a:r>
              <a:rPr lang="en-US" sz="2800" dirty="0" smtClean="0"/>
              <a:t>-type TEXT,</a:t>
            </a:r>
          </a:p>
          <a:p>
            <a:pPr marL="0" indent="0">
              <a:buNone/>
            </a:pPr>
            <a:r>
              <a:rPr lang="en-US" sz="2800" dirty="0" err="1"/>
              <a:t>e</a:t>
            </a:r>
            <a:r>
              <a:rPr lang="en-US" sz="2800" dirty="0" err="1" smtClean="0"/>
              <a:t>ffective_range</a:t>
            </a:r>
            <a:r>
              <a:rPr lang="en-US" sz="2800" dirty="0" smtClean="0"/>
              <a:t> TSRANGE,</a:t>
            </a:r>
          </a:p>
          <a:p>
            <a:pPr marL="0" indent="0">
              <a:buNone/>
            </a:pPr>
            <a:r>
              <a:rPr lang="en-US" sz="2800" dirty="0" err="1"/>
              <a:t>a</a:t>
            </a:r>
            <a:r>
              <a:rPr lang="en-US" sz="2800" dirty="0" err="1" smtClean="0"/>
              <a:t>sserted_range</a:t>
            </a:r>
            <a:r>
              <a:rPr lang="en-US" sz="2800" dirty="0" smtClean="0"/>
              <a:t> TSRANGE,</a:t>
            </a:r>
          </a:p>
          <a:p>
            <a:pPr marL="0" indent="0">
              <a:buNone/>
            </a:pPr>
            <a:r>
              <a:rPr lang="en-US" sz="2800" dirty="0" smtClean="0"/>
              <a:t>EXCLUDE USING gist (</a:t>
            </a:r>
            <a:r>
              <a:rPr lang="en-US" sz="2800" dirty="0" err="1" smtClean="0"/>
              <a:t>cust-nbr</a:t>
            </a:r>
            <a:r>
              <a:rPr lang="en-US" sz="2800" dirty="0" smtClean="0"/>
              <a:t>  WITH =, </a:t>
            </a:r>
            <a:r>
              <a:rPr lang="en-US" sz="2800" dirty="0" err="1" smtClean="0"/>
              <a:t>effective_range</a:t>
            </a:r>
            <a:r>
              <a:rPr lang="en-US" sz="2800" dirty="0" smtClean="0"/>
              <a:t> WITH &amp;&amp;, </a:t>
            </a:r>
            <a:r>
              <a:rPr lang="en-US" sz="2800" dirty="0" err="1" smtClean="0"/>
              <a:t>asserted_range</a:t>
            </a:r>
            <a:r>
              <a:rPr lang="en-US" sz="2800" dirty="0" smtClean="0"/>
              <a:t> WITH &amp;&amp;))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252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smtClean="0"/>
              <a:t>example: </a:t>
            </a:r>
            <a:r>
              <a:rPr lang="en-US" dirty="0" err="1" smtClean="0"/>
              <a:t>database_version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Lucida Console"/>
                <a:cs typeface="Lucida Console"/>
              </a:rPr>
              <a:t>CREATE TABLE </a:t>
            </a:r>
            <a:r>
              <a:rPr lang="en-US" sz="1800" dirty="0" err="1" smtClean="0">
                <a:latin typeface="Lucida Console"/>
                <a:cs typeface="Lucida Console"/>
              </a:rPr>
              <a:t>database_versions</a:t>
            </a:r>
            <a:r>
              <a:rPr lang="en-US" sz="1800" dirty="0">
                <a:latin typeface="Lucida Console"/>
                <a:cs typeface="Lucida Console"/>
              </a:rPr>
              <a:t>(  </a:t>
            </a:r>
            <a:endParaRPr lang="en-US" sz="18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Lucida Console"/>
                <a:cs typeface="Lucida Console"/>
              </a:rPr>
              <a:t>release_version_key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dirty="0">
                <a:latin typeface="Lucida Console"/>
                <a:cs typeface="Lucida Console"/>
              </a:rPr>
              <a:t>serial NOT NULL,  </a:t>
            </a:r>
            <a:endParaRPr lang="en-US" sz="18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Lucida Console"/>
                <a:cs typeface="Lucida Console"/>
              </a:rPr>
              <a:t>release_version_id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dirty="0">
                <a:latin typeface="Lucida Console"/>
                <a:cs typeface="Lucida Console"/>
              </a:rPr>
              <a:t>integer,  </a:t>
            </a:r>
            <a:endParaRPr lang="en-US" sz="18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Lucida Console"/>
                <a:cs typeface="Lucida Console"/>
              </a:rPr>
              <a:t>release_version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dirty="0">
                <a:latin typeface="Lucida Console"/>
                <a:cs typeface="Lucida Console"/>
              </a:rPr>
              <a:t>numeric(3,1),  </a:t>
            </a:r>
            <a:endParaRPr lang="en-US" sz="18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Console"/>
                <a:cs typeface="Lucida Console"/>
              </a:rPr>
              <a:t>effective </a:t>
            </a:r>
            <a:r>
              <a:rPr lang="en-US" sz="1800" dirty="0" err="1">
                <a:latin typeface="Lucida Console"/>
                <a:cs typeface="Lucida Console"/>
              </a:rPr>
              <a:t>temporal_relationships.timeperiod</a:t>
            </a:r>
            <a:r>
              <a:rPr lang="en-US" sz="1800" dirty="0">
                <a:latin typeface="Lucida Console"/>
                <a:cs typeface="Lucida Console"/>
              </a:rPr>
              <a:t>,  </a:t>
            </a:r>
            <a:endParaRPr lang="en-US" sz="18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Console"/>
                <a:cs typeface="Lucida Console"/>
              </a:rPr>
              <a:t>asserted </a:t>
            </a:r>
            <a:r>
              <a:rPr lang="en-US" sz="1800" dirty="0" err="1">
                <a:latin typeface="Lucida Console"/>
                <a:cs typeface="Lucida Console"/>
              </a:rPr>
              <a:t>temporal_relationships.timeperiod</a:t>
            </a:r>
            <a:r>
              <a:rPr lang="en-US" sz="1800" dirty="0">
                <a:latin typeface="Lucida Console"/>
                <a:cs typeface="Lucida Console"/>
              </a:rPr>
              <a:t>,  </a:t>
            </a:r>
            <a:r>
              <a:rPr lang="en-US" sz="1800" dirty="0" err="1">
                <a:latin typeface="Lucida Console"/>
                <a:cs typeface="Lucida Console"/>
              </a:rPr>
              <a:t>row_created_at</a:t>
            </a:r>
            <a:r>
              <a:rPr lang="en-US" sz="1800" dirty="0">
                <a:latin typeface="Lucida Console"/>
                <a:cs typeface="Lucida Console"/>
              </a:rPr>
              <a:t> timestamp with time zone NOT NULL 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/>
                <a:cs typeface="Lucida Console"/>
              </a:rPr>
              <a:t>	DEFAULT </a:t>
            </a:r>
            <a:r>
              <a:rPr lang="en-US" sz="1800" dirty="0">
                <a:latin typeface="Lucida Console"/>
                <a:cs typeface="Lucida Console"/>
              </a:rPr>
              <a:t>now(),  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/>
                <a:cs typeface="Lucida Console"/>
              </a:rPr>
              <a:t>CONSTRAINT </a:t>
            </a:r>
            <a:r>
              <a:rPr lang="en-US" sz="1800" dirty="0" err="1">
                <a:latin typeface="Lucida Console"/>
                <a:cs typeface="Lucida Console"/>
              </a:rPr>
              <a:t>release_version_id_asserted_effective_excl</a:t>
            </a:r>
            <a:r>
              <a:rPr lang="en-US" sz="1800" dirty="0">
                <a:latin typeface="Lucida Console"/>
                <a:cs typeface="Lucida Console"/>
              </a:rPr>
              <a:t> EXCLUDE  </a:t>
            </a:r>
            <a:r>
              <a:rPr lang="en-US" sz="1800" dirty="0" smtClean="0">
                <a:latin typeface="Lucida Console"/>
                <a:cs typeface="Lucida Console"/>
              </a:rPr>
              <a:t>USING </a:t>
            </a:r>
            <a:r>
              <a:rPr lang="en-US" sz="1800" dirty="0">
                <a:latin typeface="Lucida Console"/>
                <a:cs typeface="Lucida Console"/>
              </a:rPr>
              <a:t>gist </a:t>
            </a:r>
            <a:endParaRPr lang="en-US" sz="18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Console"/>
                <a:cs typeface="Lucida Console"/>
              </a:rPr>
              <a:t>(</a:t>
            </a:r>
            <a:r>
              <a:rPr lang="en-US" sz="1800" dirty="0" err="1">
                <a:latin typeface="Lucida Console"/>
                <a:cs typeface="Lucida Console"/>
              </a:rPr>
              <a:t>release_version_id</a:t>
            </a:r>
            <a:r>
              <a:rPr lang="en-US" sz="1800" dirty="0">
                <a:latin typeface="Lucida Console"/>
                <a:cs typeface="Lucida Console"/>
              </a:rPr>
              <a:t> WITH =, asserted WITH &amp;&amp;, effective WITH &amp;&amp;</a:t>
            </a:r>
            <a:r>
              <a:rPr lang="en-US" sz="1800" dirty="0" smtClean="0">
                <a:latin typeface="Lucida Console"/>
                <a:cs typeface="Lucida Console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/>
                <a:cs typeface="Lucida Console"/>
              </a:rPr>
              <a:t>)</a:t>
            </a:r>
            <a:endParaRPr lang="en-US" sz="1800" dirty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69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smtClean="0"/>
              <a:t>example: </a:t>
            </a:r>
            <a:r>
              <a:rPr lang="en-US" dirty="0" err="1" smtClean="0"/>
              <a:t>postgres_clusters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Lucida Console"/>
                <a:cs typeface="Lucida Console"/>
              </a:rPr>
              <a:t>CREATE TABLE </a:t>
            </a:r>
            <a:r>
              <a:rPr lang="en-US" sz="1600" dirty="0" err="1">
                <a:latin typeface="Lucida Console"/>
                <a:cs typeface="Lucida Console"/>
              </a:rPr>
              <a:t>bi_temp_tables.postgres_clusters</a:t>
            </a:r>
            <a:r>
              <a:rPr lang="en-US" sz="1600" dirty="0">
                <a:latin typeface="Lucida Console"/>
                <a:cs typeface="Lucida Console"/>
              </a:rPr>
              <a:t>(  </a:t>
            </a: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 </a:t>
            </a:r>
            <a:r>
              <a:rPr lang="en-US" sz="1600" dirty="0" err="1" smtClean="0">
                <a:latin typeface="Lucida Console"/>
                <a:cs typeface="Lucida Console"/>
              </a:rPr>
              <a:t>postgres_cluster_key</a:t>
            </a:r>
            <a:r>
              <a:rPr lang="en-US" sz="1600" dirty="0" smtClean="0">
                <a:latin typeface="Lucida Console"/>
                <a:cs typeface="Lucida Console"/>
              </a:rPr>
              <a:t> </a:t>
            </a:r>
            <a:r>
              <a:rPr lang="en-US" sz="1600" dirty="0">
                <a:latin typeface="Lucida Console"/>
                <a:cs typeface="Lucida Console"/>
              </a:rPr>
              <a:t>serial NOT </a:t>
            </a:r>
            <a:r>
              <a:rPr lang="en-US" sz="1600" dirty="0" smtClean="0">
                <a:latin typeface="Lucida Console"/>
                <a:cs typeface="Lucida Console"/>
              </a:rPr>
              <a:t>NULL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,</a:t>
            </a:r>
            <a:r>
              <a:rPr lang="en-US" sz="1600" dirty="0" err="1" smtClean="0">
                <a:latin typeface="Lucida Console"/>
                <a:cs typeface="Lucida Console"/>
              </a:rPr>
              <a:t>postgres_cluster_id</a:t>
            </a:r>
            <a:r>
              <a:rPr lang="en-US" sz="1600" dirty="0" smtClean="0">
                <a:latin typeface="Lucida Console"/>
                <a:cs typeface="Lucida Console"/>
              </a:rPr>
              <a:t> </a:t>
            </a:r>
            <a:r>
              <a:rPr lang="en-US" sz="1600" dirty="0">
                <a:latin typeface="Lucida Console"/>
                <a:cs typeface="Lucida Console"/>
              </a:rPr>
              <a:t>integer NOT </a:t>
            </a:r>
            <a:r>
              <a:rPr lang="en-US" sz="1600" dirty="0" smtClean="0">
                <a:latin typeface="Lucida Console"/>
                <a:cs typeface="Lucida Console"/>
              </a:rPr>
              <a:t>NULL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,port integer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,name </a:t>
            </a:r>
            <a:r>
              <a:rPr lang="en-US" sz="1600" dirty="0">
                <a:latin typeface="Lucida Console"/>
                <a:cs typeface="Lucida Console"/>
              </a:rPr>
              <a:t>character varying(16</a:t>
            </a:r>
            <a:r>
              <a:rPr lang="en-US" sz="1600" dirty="0" smtClean="0">
                <a:latin typeface="Lucida Console"/>
                <a:cs typeface="Lucida Console"/>
              </a:rPr>
              <a:t>)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,</a:t>
            </a:r>
            <a:r>
              <a:rPr lang="en-US" sz="1600" dirty="0" err="1" smtClean="0">
                <a:latin typeface="Lucida Console"/>
                <a:cs typeface="Lucida Console"/>
              </a:rPr>
              <a:t>postgres_version</a:t>
            </a:r>
            <a:r>
              <a:rPr lang="en-US" sz="1600" dirty="0" smtClean="0">
                <a:latin typeface="Lucida Console"/>
                <a:cs typeface="Lucida Console"/>
              </a:rPr>
              <a:t> integer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,archive </a:t>
            </a:r>
            <a:r>
              <a:rPr lang="en-US" sz="1600" dirty="0" err="1">
                <a:latin typeface="Lucida Console"/>
                <a:cs typeface="Lucida Console"/>
              </a:rPr>
              <a:t>boolean</a:t>
            </a:r>
            <a:r>
              <a:rPr lang="en-US" sz="1600" dirty="0">
                <a:latin typeface="Lucida Console"/>
                <a:cs typeface="Lucida Console"/>
              </a:rPr>
              <a:t> NOT NULL DEFAULT </a:t>
            </a:r>
            <a:r>
              <a:rPr lang="en-US" sz="1600" dirty="0" smtClean="0">
                <a:latin typeface="Lucida Console"/>
                <a:cs typeface="Lucida Console"/>
              </a:rPr>
              <a:t>false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,</a:t>
            </a:r>
            <a:r>
              <a:rPr lang="en-US" sz="1600" dirty="0" err="1" smtClean="0">
                <a:latin typeface="Lucida Console"/>
                <a:cs typeface="Lucida Console"/>
              </a:rPr>
              <a:t>preferred_auth_method</a:t>
            </a:r>
            <a:r>
              <a:rPr lang="en-US" sz="1600" dirty="0" smtClean="0">
                <a:latin typeface="Lucida Console"/>
                <a:cs typeface="Lucida Console"/>
              </a:rPr>
              <a:t> text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,effective </a:t>
            </a:r>
            <a:r>
              <a:rPr lang="en-US" sz="1600" dirty="0" err="1" smtClean="0">
                <a:latin typeface="Lucida Console"/>
                <a:cs typeface="Lucida Console"/>
              </a:rPr>
              <a:t>temporal_relationships.timeperiod</a:t>
            </a: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,asserted </a:t>
            </a:r>
            <a:r>
              <a:rPr lang="en-US" sz="1600" dirty="0" err="1" smtClean="0">
                <a:latin typeface="Lucida Console"/>
                <a:cs typeface="Lucida Console"/>
              </a:rPr>
              <a:t>temporal_relationships.timeperiod</a:t>
            </a: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,</a:t>
            </a:r>
            <a:r>
              <a:rPr lang="en-US" sz="1600" dirty="0" err="1" smtClean="0">
                <a:latin typeface="Lucida Console"/>
                <a:cs typeface="Lucida Console"/>
              </a:rPr>
              <a:t>row_created_at</a:t>
            </a:r>
            <a:r>
              <a:rPr lang="en-US" sz="1600" dirty="0" smtClean="0">
                <a:latin typeface="Lucida Console"/>
                <a:cs typeface="Lucida Console"/>
              </a:rPr>
              <a:t> </a:t>
            </a:r>
            <a:r>
              <a:rPr lang="en-US" sz="1600" dirty="0">
                <a:latin typeface="Lucida Console"/>
                <a:cs typeface="Lucida Console"/>
              </a:rPr>
              <a:t>timestamp with time zone NOT NULL DEFAULT now(),  CONSTRAINT </a:t>
            </a:r>
            <a:r>
              <a:rPr lang="en-US" sz="1600" dirty="0" err="1">
                <a:latin typeface="Lucida Console"/>
                <a:cs typeface="Lucida Console"/>
              </a:rPr>
              <a:t>postgres_clusters_preferred_auth_method_fkey</a:t>
            </a:r>
            <a:r>
              <a:rPr lang="en-US" sz="1600" dirty="0">
                <a:latin typeface="Lucida Console"/>
                <a:cs typeface="Lucida Console"/>
              </a:rPr>
              <a:t> FOREIGN KEY (</a:t>
            </a:r>
            <a:r>
              <a:rPr lang="en-US" sz="1600" dirty="0" err="1">
                <a:latin typeface="Lucida Console"/>
                <a:cs typeface="Lucida Console"/>
              </a:rPr>
              <a:t>preferred_auth_method</a:t>
            </a:r>
            <a:r>
              <a:rPr lang="en-US" sz="1600" dirty="0">
                <a:latin typeface="Lucida Console"/>
                <a:cs typeface="Lucida Console"/>
              </a:rPr>
              <a:t>) </a:t>
            </a:r>
            <a:r>
              <a:rPr lang="en-US" sz="1600" dirty="0" smtClean="0">
                <a:latin typeface="Lucida Console"/>
                <a:cs typeface="Lucida Console"/>
              </a:rPr>
              <a:t>REFERENCES </a:t>
            </a:r>
            <a:r>
              <a:rPr lang="en-US" sz="1600" dirty="0" err="1">
                <a:latin typeface="Lucida Console"/>
                <a:cs typeface="Lucida Console"/>
              </a:rPr>
              <a:t>bi_temp_tables.postgres_auth_methods</a:t>
            </a:r>
            <a:r>
              <a:rPr lang="en-US" sz="1600" dirty="0">
                <a:latin typeface="Lucida Console"/>
                <a:cs typeface="Lucida Console"/>
              </a:rPr>
              <a:t> (</a:t>
            </a:r>
            <a:r>
              <a:rPr lang="en-US" sz="1600" dirty="0" err="1">
                <a:latin typeface="Lucida Console"/>
                <a:cs typeface="Lucida Console"/>
              </a:rPr>
              <a:t>auth_method</a:t>
            </a:r>
            <a:r>
              <a:rPr lang="en-US" sz="1600" dirty="0" smtClean="0">
                <a:latin typeface="Lucida Console"/>
                <a:cs typeface="Lucida Console"/>
              </a:rPr>
              <a:t>)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,CONSTRAINT </a:t>
            </a:r>
            <a:r>
              <a:rPr lang="en-US" sz="1600" dirty="0" err="1">
                <a:latin typeface="Lucida Console"/>
                <a:cs typeface="Lucida Console"/>
              </a:rPr>
              <a:t>postgres_cluster_id_asserted_effective_excl</a:t>
            </a:r>
            <a:r>
              <a:rPr lang="en-US" sz="1600" dirty="0">
                <a:latin typeface="Lucida Console"/>
                <a:cs typeface="Lucida Console"/>
              </a:rPr>
              <a:t> EXCLUDE   USING gist (</a:t>
            </a:r>
            <a:r>
              <a:rPr lang="en-US" sz="1600" dirty="0" err="1">
                <a:latin typeface="Lucida Console"/>
                <a:cs typeface="Lucida Console"/>
              </a:rPr>
              <a:t>postgres_cluster_id</a:t>
            </a:r>
            <a:r>
              <a:rPr lang="en-US" sz="1600" dirty="0">
                <a:latin typeface="Lucida Console"/>
                <a:cs typeface="Lucida Console"/>
              </a:rPr>
              <a:t> WITH =, asserted WITH &amp;&amp;, effective WITH &amp;&amp;))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18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://github.com/scalegenius/</a:t>
            </a:r>
            <a:r>
              <a:rPr lang="en-US" dirty="0" smtClean="0">
                <a:hlinkClick r:id="rId2"/>
              </a:rPr>
              <a:t>pg_bitemporal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26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Allen Relationships</a:t>
            </a:r>
            <a:endParaRPr lang="en-US" dirty="0"/>
          </a:p>
        </p:txBody>
      </p:sp>
      <p:pic>
        <p:nvPicPr>
          <p:cNvPr id="4" name="Content Placeholder 3" descr="AllenRelationshi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22" r="-49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3446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representing Allen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has_starts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has_finishes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>
                <a:latin typeface="Lucida Console"/>
                <a:cs typeface="Lucida Console"/>
              </a:rPr>
              <a:t>e</a:t>
            </a:r>
            <a:r>
              <a:rPr lang="en-US" sz="2000" dirty="0" smtClean="0">
                <a:latin typeface="Lucida Console"/>
                <a:cs typeface="Lucida Console"/>
              </a:rPr>
              <a:t>quals</a:t>
            </a: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is_during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is_contained_in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has_during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is_overlaps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has_overlaps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is_before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000" dirty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0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is_after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has_before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is_meets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has_meets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has_includes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has_contains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has_aligns_with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has_encloses</a:t>
            </a:r>
            <a:endParaRPr lang="en-US" sz="20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Console"/>
                <a:cs typeface="Lucida Console"/>
              </a:rPr>
              <a:t>has_excludes</a:t>
            </a:r>
            <a:endParaRPr lang="en-US" sz="2000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2120987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7908" cy="902815"/>
          </a:xfrm>
        </p:spPr>
        <p:txBody>
          <a:bodyPr/>
          <a:lstStyle/>
          <a:p>
            <a:r>
              <a:rPr lang="en-US" dirty="0" smtClean="0"/>
              <a:t>Defining domains and ranges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Lucida Console"/>
                <a:cs typeface="Lucida Console"/>
              </a:rPr>
              <a:t>c</a:t>
            </a:r>
            <a:r>
              <a:rPr lang="en-US" sz="1800" dirty="0" smtClean="0">
                <a:latin typeface="Lucida Console"/>
                <a:cs typeface="Lucida Console"/>
              </a:rPr>
              <a:t>reate </a:t>
            </a:r>
            <a:r>
              <a:rPr lang="en-US" sz="1800" dirty="0">
                <a:latin typeface="Lucida Console"/>
                <a:cs typeface="Lucida Console"/>
              </a:rPr>
              <a:t>domain </a:t>
            </a:r>
            <a:r>
              <a:rPr lang="en-US" sz="1800" dirty="0" err="1">
                <a:latin typeface="Lucida Console"/>
                <a:cs typeface="Lucida Console"/>
              </a:rPr>
              <a:t>timeperiod</a:t>
            </a:r>
            <a:r>
              <a:rPr lang="en-US" sz="1800" dirty="0">
                <a:latin typeface="Lucida Console"/>
                <a:cs typeface="Lucida Console"/>
              </a:rPr>
              <a:t> as </a:t>
            </a:r>
            <a:r>
              <a:rPr lang="en-US" sz="1800" dirty="0" err="1">
                <a:latin typeface="Lucida Console"/>
                <a:cs typeface="Lucida Console"/>
              </a:rPr>
              <a:t>tstzrange</a:t>
            </a:r>
            <a:r>
              <a:rPr lang="en-US" sz="1800" dirty="0" smtClean="0">
                <a:latin typeface="Lucida Console"/>
                <a:cs typeface="Lucida Console"/>
              </a:rPr>
              <a:t>;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/>
                <a:cs typeface="Lucida Console"/>
              </a:rPr>
              <a:t>create </a:t>
            </a:r>
            <a:r>
              <a:rPr lang="en-US" sz="1800" dirty="0">
                <a:latin typeface="Lucida Console"/>
                <a:cs typeface="Lucida Console"/>
              </a:rPr>
              <a:t>domain </a:t>
            </a:r>
            <a:r>
              <a:rPr lang="en-US" sz="1800" dirty="0" err="1">
                <a:latin typeface="Lucida Console"/>
                <a:cs typeface="Lucida Console"/>
              </a:rPr>
              <a:t>time_endpoint</a:t>
            </a:r>
            <a:r>
              <a:rPr lang="en-US" sz="1800" dirty="0">
                <a:latin typeface="Lucida Console"/>
                <a:cs typeface="Lucida Console"/>
              </a:rPr>
              <a:t> as </a:t>
            </a:r>
            <a:r>
              <a:rPr lang="en-US" sz="1800" dirty="0" err="1">
                <a:latin typeface="Lucida Console"/>
                <a:cs typeface="Lucida Console"/>
              </a:rPr>
              <a:t>timestamptz</a:t>
            </a:r>
            <a:r>
              <a:rPr lang="en-US" sz="1800" dirty="0" smtClean="0">
                <a:latin typeface="Lucida Console"/>
                <a:cs typeface="Lucida Console"/>
              </a:rPr>
              <a:t>;</a:t>
            </a:r>
          </a:p>
          <a:p>
            <a:pPr marL="0" indent="0">
              <a:buNone/>
            </a:pPr>
            <a:endParaRPr lang="en-US" sz="24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800" dirty="0">
                <a:latin typeface="Lucida Console"/>
                <a:cs typeface="Lucida Console"/>
              </a:rPr>
              <a:t>create or </a:t>
            </a:r>
            <a:r>
              <a:rPr lang="en-US" sz="1800" dirty="0" smtClean="0">
                <a:latin typeface="Lucida Console"/>
                <a:cs typeface="Lucida Console"/>
              </a:rPr>
              <a:t>replace function </a:t>
            </a:r>
            <a:r>
              <a:rPr lang="en-US" sz="1800" dirty="0" err="1">
                <a:latin typeface="Lucida Console"/>
                <a:cs typeface="Lucida Console"/>
              </a:rPr>
              <a:t>timeperiod</a:t>
            </a:r>
            <a:r>
              <a:rPr lang="en-US" sz="1800" dirty="0">
                <a:latin typeface="Lucida Console"/>
                <a:cs typeface="Lucida Console"/>
              </a:rPr>
              <a:t>( </a:t>
            </a:r>
            <a:endParaRPr lang="en-US" sz="18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Lucida Console"/>
                <a:cs typeface="Lucida Console"/>
              </a:rPr>
              <a:t>p_range_start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dirty="0" err="1">
                <a:latin typeface="Lucida Console"/>
                <a:cs typeface="Lucida Console"/>
              </a:rPr>
              <a:t>time_endpoint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endParaRPr lang="en-US" sz="18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Lucida Console"/>
                <a:cs typeface="Lucida Console"/>
              </a:rPr>
              <a:t>p_range_end</a:t>
            </a:r>
            <a:r>
              <a:rPr lang="en-US" sz="1800" dirty="0" smtClean="0">
                <a:latin typeface="Lucida Console"/>
                <a:cs typeface="Lucida Console"/>
              </a:rPr>
              <a:t> </a:t>
            </a:r>
            <a:r>
              <a:rPr lang="en-US" sz="1800" dirty="0" err="1">
                <a:latin typeface="Lucida Console"/>
                <a:cs typeface="Lucida Console"/>
              </a:rPr>
              <a:t>time_endpoint</a:t>
            </a:r>
            <a:r>
              <a:rPr lang="en-US" sz="1800" dirty="0" smtClean="0">
                <a:latin typeface="Lucida Console"/>
                <a:cs typeface="Lucida Console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/>
                <a:cs typeface="Lucida Console"/>
              </a:rPr>
              <a:t>RETURNS </a:t>
            </a:r>
            <a:r>
              <a:rPr lang="en-US" sz="1800" dirty="0" err="1">
                <a:latin typeface="Lucida Console"/>
                <a:cs typeface="Lucida Console"/>
              </a:rPr>
              <a:t>timeperiodlanguage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dirty="0" err="1">
                <a:latin typeface="Lucida Console"/>
                <a:cs typeface="Lucida Console"/>
              </a:rPr>
              <a:t>sql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dirty="0" smtClean="0">
                <a:latin typeface="Lucida Console"/>
                <a:cs typeface="Lucida Console"/>
              </a:rPr>
              <a:t>IMMUTABLE</a:t>
            </a:r>
          </a:p>
          <a:p>
            <a:pPr marL="0" indent="0">
              <a:buNone/>
            </a:pPr>
            <a:r>
              <a:rPr lang="en-US" sz="1800" dirty="0" err="1" smtClean="0">
                <a:latin typeface="Lucida Console"/>
                <a:cs typeface="Lucida Console"/>
              </a:rPr>
              <a:t>as</a:t>
            </a:r>
            <a:r>
              <a:rPr lang="en-US" sz="1800" dirty="0" err="1">
                <a:latin typeface="Lucida Console"/>
                <a:cs typeface="Lucida Console"/>
              </a:rPr>
              <a:t>$func</a:t>
            </a:r>
            <a:r>
              <a:rPr lang="en-US" sz="1800" dirty="0">
                <a:latin typeface="Lucida Console"/>
                <a:cs typeface="Lucida Console"/>
              </a:rPr>
              <a:t>$   </a:t>
            </a:r>
            <a:endParaRPr lang="en-US" sz="18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Console"/>
                <a:cs typeface="Lucida Console"/>
              </a:rPr>
              <a:t>select </a:t>
            </a:r>
            <a:r>
              <a:rPr lang="en-US" sz="1800" dirty="0" err="1">
                <a:latin typeface="Lucida Console"/>
                <a:cs typeface="Lucida Console"/>
              </a:rPr>
              <a:t>tstzrange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 err="1">
                <a:latin typeface="Lucida Console"/>
                <a:cs typeface="Lucida Console"/>
              </a:rPr>
              <a:t>p_range_start</a:t>
            </a:r>
            <a:r>
              <a:rPr lang="en-US" sz="1800" dirty="0">
                <a:latin typeface="Lucida Console"/>
                <a:cs typeface="Lucida Console"/>
              </a:rPr>
              <a:t>, </a:t>
            </a:r>
            <a:r>
              <a:rPr lang="en-US" sz="1800" dirty="0" err="1">
                <a:latin typeface="Lucida Console"/>
                <a:cs typeface="Lucida Console"/>
              </a:rPr>
              <a:t>p_range_end</a:t>
            </a:r>
            <a:r>
              <a:rPr lang="en-US" sz="1800" dirty="0">
                <a:latin typeface="Lucida Console"/>
                <a:cs typeface="Lucida Console"/>
              </a:rPr>
              <a:t>,'[)')::</a:t>
            </a:r>
            <a:r>
              <a:rPr lang="en-US" sz="1800" dirty="0" err="1">
                <a:latin typeface="Lucida Console"/>
                <a:cs typeface="Lucida Console"/>
              </a:rPr>
              <a:t>timeperiod</a:t>
            </a:r>
            <a:r>
              <a:rPr lang="en-US" sz="1800" dirty="0" smtClean="0">
                <a:latin typeface="Lucida Console"/>
                <a:cs typeface="Lucida Console"/>
              </a:rPr>
              <a:t>;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/>
                <a:cs typeface="Lucida Console"/>
              </a:rPr>
              <a:t>$</a:t>
            </a:r>
            <a:r>
              <a:rPr lang="en-US" sz="1800" dirty="0" err="1">
                <a:latin typeface="Lucida Console"/>
                <a:cs typeface="Lucida Console"/>
              </a:rPr>
              <a:t>func</a:t>
            </a:r>
            <a:r>
              <a:rPr lang="en-US" sz="1800" dirty="0">
                <a:latin typeface="Lucida Console"/>
                <a:cs typeface="Lucida Console"/>
              </a:rPr>
              <a:t>$;</a:t>
            </a:r>
            <a:endParaRPr lang="en-US" sz="18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400" dirty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400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295912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time into data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Why we may need to include time into our data model?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was a change made? What exactly the change was? Was it an actual update or a correction of a mistake previously made?</a:t>
            </a:r>
          </a:p>
          <a:p>
            <a:r>
              <a:rPr lang="en-US" dirty="0" smtClean="0"/>
              <a:t>How did the data look at some moment in the past? How the data will look at some moment in the future?</a:t>
            </a:r>
          </a:p>
          <a:p>
            <a:r>
              <a:rPr lang="en-US" dirty="0" smtClean="0"/>
              <a:t>When did attribute X has value ‘a’? What was the value of attribute Y, when the value of attribute X was ‘a’?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5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temporal table</a:t>
            </a:r>
            <a:endParaRPr lang="en-US" dirty="0"/>
          </a:p>
        </p:txBody>
      </p:sp>
      <p:pic>
        <p:nvPicPr>
          <p:cNvPr id="4" name="Content Placeholder 3" descr="Screen Shot 2016-02-17 at 2.11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" r="-499"/>
          <a:stretch>
            <a:fillRect/>
          </a:stretch>
        </p:blipFill>
        <p:spPr>
          <a:xfrm>
            <a:off x="457200" y="1417638"/>
            <a:ext cx="8229600" cy="4708525"/>
          </a:xfrm>
        </p:spPr>
      </p:pic>
    </p:spTree>
    <p:extLst>
      <p:ext uri="{BB962C8B-B14F-4D97-AF65-F5344CB8AC3E}">
        <p14:creationId xmlns:p14="http://schemas.microsoft.com/office/powerpoint/2010/main" val="1280859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400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Lucida Console"/>
                <a:cs typeface="Lucida Console"/>
              </a:rPr>
              <a:t>select </a:t>
            </a:r>
            <a:r>
              <a:rPr lang="en-US" sz="1600" dirty="0" err="1" smtClean="0">
                <a:latin typeface="Lucida Console"/>
                <a:cs typeface="Lucida Console"/>
              </a:rPr>
              <a:t>bitemporal_internal.ll_create_bitemporal_table</a:t>
            </a:r>
            <a:r>
              <a:rPr lang="en-US" sz="1600" dirty="0" smtClean="0">
                <a:latin typeface="Lucida Console"/>
                <a:cs typeface="Lucida Console"/>
              </a:rPr>
              <a:t>(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'</a:t>
            </a:r>
            <a:r>
              <a:rPr lang="en-US" sz="1600" dirty="0" err="1" smtClean="0">
                <a:latin typeface="Lucida Console"/>
                <a:cs typeface="Lucida Console"/>
              </a:rPr>
              <a:t>bi_temp_tables.database_versions</a:t>
            </a:r>
            <a:r>
              <a:rPr lang="en-US" sz="1600" dirty="0" smtClean="0">
                <a:latin typeface="Lucida Console"/>
                <a:cs typeface="Lucida Console"/>
              </a:rPr>
              <a:t>’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,'</a:t>
            </a:r>
            <a:r>
              <a:rPr lang="en-US" sz="1600" dirty="0" err="1">
                <a:latin typeface="Lucida Console"/>
                <a:cs typeface="Lucida Console"/>
              </a:rPr>
              <a:t>release_version_key</a:t>
            </a:r>
            <a:r>
              <a:rPr lang="en-US" sz="1600" dirty="0">
                <a:latin typeface="Lucida Console"/>
                <a:cs typeface="Lucida Console"/>
              </a:rPr>
              <a:t> serial </a:t>
            </a: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 ,</a:t>
            </a:r>
            <a:r>
              <a:rPr lang="en-US" sz="1600" dirty="0" err="1">
                <a:latin typeface="Lucida Console"/>
                <a:cs typeface="Lucida Console"/>
              </a:rPr>
              <a:t>release_version_id</a:t>
            </a:r>
            <a:r>
              <a:rPr lang="en-US" sz="1600" dirty="0">
                <a:latin typeface="Lucida Console"/>
                <a:cs typeface="Lucida Console"/>
              </a:rPr>
              <a:t>    integer  --business key </a:t>
            </a: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 ,</a:t>
            </a:r>
            <a:r>
              <a:rPr lang="en-US" sz="1600" dirty="0" err="1">
                <a:latin typeface="Lucida Console"/>
                <a:cs typeface="Lucida Console"/>
              </a:rPr>
              <a:t>release_version</a:t>
            </a:r>
            <a:r>
              <a:rPr lang="en-US" sz="1600" dirty="0">
                <a:latin typeface="Lucida Console"/>
                <a:cs typeface="Lucida Console"/>
              </a:rPr>
              <a:t>   numeric(3,1)'  -- temporal unique </a:t>
            </a: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,</a:t>
            </a:r>
            <a:r>
              <a:rPr lang="en-US" sz="1600" dirty="0">
                <a:latin typeface="Lucida Console"/>
                <a:cs typeface="Lucida Console"/>
              </a:rPr>
              <a:t>'</a:t>
            </a:r>
            <a:r>
              <a:rPr lang="en-US" sz="1600" dirty="0" err="1" smtClean="0">
                <a:latin typeface="Lucida Console"/>
                <a:cs typeface="Lucida Console"/>
              </a:rPr>
              <a:t>release_version_id</a:t>
            </a:r>
            <a:r>
              <a:rPr lang="en-US" sz="1600" dirty="0" smtClean="0">
                <a:latin typeface="Lucida Console"/>
                <a:cs typeface="Lucida Console"/>
              </a:rPr>
              <a:t>’);</a:t>
            </a:r>
          </a:p>
          <a:p>
            <a:pPr marL="0" indent="0">
              <a:buNone/>
            </a:pPr>
            <a:endParaRPr lang="en-US" sz="16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dirty="0">
                <a:latin typeface="Lucida Console"/>
                <a:cs typeface="Lucida Console"/>
              </a:rPr>
              <a:t>select </a:t>
            </a:r>
            <a:r>
              <a:rPr lang="en-US" sz="1600" dirty="0" err="1">
                <a:latin typeface="Lucida Console"/>
                <a:cs typeface="Lucida Console"/>
              </a:rPr>
              <a:t>bitemporal_internal.ll_create_bitemporal_table</a:t>
            </a:r>
            <a:r>
              <a:rPr lang="en-US" sz="1600" dirty="0" smtClean="0">
                <a:latin typeface="Lucida Console"/>
                <a:cs typeface="Lucida Console"/>
              </a:rPr>
              <a:t>(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'</a:t>
            </a:r>
            <a:r>
              <a:rPr lang="en-US" sz="1600" dirty="0" err="1" smtClean="0">
                <a:latin typeface="Lucida Console"/>
                <a:cs typeface="Lucida Console"/>
              </a:rPr>
              <a:t>bi_temp_tables.postgres_clusters</a:t>
            </a:r>
            <a:r>
              <a:rPr lang="en-US" sz="1600" dirty="0" smtClean="0">
                <a:latin typeface="Lucida Console"/>
                <a:cs typeface="Lucida Console"/>
              </a:rPr>
              <a:t>’</a:t>
            </a: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,'</a:t>
            </a:r>
            <a:r>
              <a:rPr lang="en-US" sz="1600" dirty="0" err="1">
                <a:latin typeface="Lucida Console"/>
                <a:cs typeface="Lucida Console"/>
              </a:rPr>
              <a:t>postgres_cluster_key</a:t>
            </a:r>
            <a:r>
              <a:rPr lang="en-US" sz="1600" dirty="0">
                <a:latin typeface="Lucida Console"/>
                <a:cs typeface="Lucida Console"/>
              </a:rPr>
              <a:t> serial </a:t>
            </a: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 ,</a:t>
            </a:r>
            <a:r>
              <a:rPr lang="en-US" sz="1600" dirty="0" err="1" smtClean="0">
                <a:latin typeface="Lucida Console"/>
                <a:cs typeface="Lucida Console"/>
              </a:rPr>
              <a:t>postgres_cluster_id</a:t>
            </a:r>
            <a:r>
              <a:rPr lang="en-US" sz="1600" dirty="0" smtClean="0">
                <a:latin typeface="Lucida Console"/>
                <a:cs typeface="Lucida Console"/>
              </a:rPr>
              <a:t> integer </a:t>
            </a:r>
            <a:r>
              <a:rPr lang="en-US" sz="1600" dirty="0">
                <a:latin typeface="Lucida Console"/>
                <a:cs typeface="Lucida Console"/>
              </a:rPr>
              <a:t>NOT NULL </a:t>
            </a: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dirty="0">
                <a:latin typeface="Lucida Console"/>
                <a:cs typeface="Lucida Console"/>
              </a:rPr>
              <a:t> </a:t>
            </a:r>
            <a:r>
              <a:rPr lang="en-US" sz="1600" dirty="0" smtClean="0">
                <a:latin typeface="Lucida Console"/>
                <a:cs typeface="Lucida Console"/>
              </a:rPr>
              <a:t>,port                integer </a:t>
            </a:r>
            <a:r>
              <a:rPr lang="en-US" sz="1600" dirty="0">
                <a:latin typeface="Lucida Console"/>
                <a:cs typeface="Lucida Console"/>
              </a:rPr>
              <a:t>-- </a:t>
            </a:r>
            <a:r>
              <a:rPr lang="en-US" sz="1600" dirty="0" err="1">
                <a:latin typeface="Lucida Console"/>
                <a:cs typeface="Lucida Console"/>
              </a:rPr>
              <a:t>bitemporal</a:t>
            </a:r>
            <a:r>
              <a:rPr lang="en-US" sz="1600" dirty="0">
                <a:latin typeface="Lucida Console"/>
                <a:cs typeface="Lucida Console"/>
              </a:rPr>
              <a:t> unique  </a:t>
            </a: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dirty="0">
                <a:latin typeface="Lucida Console"/>
                <a:cs typeface="Lucida Console"/>
              </a:rPr>
              <a:t> </a:t>
            </a:r>
            <a:r>
              <a:rPr lang="en-US" sz="1600" dirty="0" smtClean="0">
                <a:latin typeface="Lucida Console"/>
                <a:cs typeface="Lucida Console"/>
              </a:rPr>
              <a:t>,name                </a:t>
            </a:r>
            <a:r>
              <a:rPr lang="en-US" sz="1600" dirty="0" err="1">
                <a:latin typeface="Lucida Console"/>
                <a:cs typeface="Lucida Console"/>
              </a:rPr>
              <a:t>varchar</a:t>
            </a:r>
            <a:r>
              <a:rPr lang="en-US" sz="1600" dirty="0">
                <a:latin typeface="Lucida Console"/>
                <a:cs typeface="Lucida Console"/>
              </a:rPr>
              <a:t>(16)  </a:t>
            </a: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dirty="0">
                <a:latin typeface="Lucida Console"/>
                <a:cs typeface="Lucida Console"/>
              </a:rPr>
              <a:t> </a:t>
            </a:r>
            <a:r>
              <a:rPr lang="en-US" sz="1600" dirty="0" smtClean="0">
                <a:latin typeface="Lucida Console"/>
                <a:cs typeface="Lucida Console"/>
              </a:rPr>
              <a:t>,</a:t>
            </a:r>
            <a:r>
              <a:rPr lang="en-US" sz="1600" dirty="0" err="1" smtClean="0">
                <a:latin typeface="Lucida Console"/>
                <a:cs typeface="Lucida Console"/>
              </a:rPr>
              <a:t>postgres_version</a:t>
            </a:r>
            <a:r>
              <a:rPr lang="en-US" sz="1600" dirty="0" smtClean="0">
                <a:latin typeface="Lucida Console"/>
                <a:cs typeface="Lucida Console"/>
              </a:rPr>
              <a:t>    integer  -</a:t>
            </a:r>
            <a:r>
              <a:rPr lang="en-US" sz="1600" dirty="0">
                <a:latin typeface="Lucida Console"/>
                <a:cs typeface="Lucida Console"/>
              </a:rPr>
              <a:t>- </a:t>
            </a:r>
            <a:r>
              <a:rPr lang="en-US" sz="1600" dirty="0" err="1">
                <a:latin typeface="Lucida Console"/>
                <a:cs typeface="Lucida Console"/>
              </a:rPr>
              <a:t>bitemporal</a:t>
            </a:r>
            <a:r>
              <a:rPr lang="en-US" sz="1600" dirty="0">
                <a:latin typeface="Lucida Console"/>
                <a:cs typeface="Lucida Console"/>
              </a:rPr>
              <a:t> </a:t>
            </a:r>
            <a:r>
              <a:rPr lang="en-US" sz="1600" dirty="0" err="1">
                <a:latin typeface="Lucida Console"/>
                <a:cs typeface="Lucida Console"/>
              </a:rPr>
              <a:t>fk</a:t>
            </a:r>
            <a:r>
              <a:rPr lang="en-US" sz="1600" dirty="0">
                <a:latin typeface="Lucida Console"/>
                <a:cs typeface="Lucida Console"/>
              </a:rPr>
              <a:t>  </a:t>
            </a: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dirty="0">
                <a:latin typeface="Lucida Console"/>
                <a:cs typeface="Lucida Console"/>
              </a:rPr>
              <a:t> </a:t>
            </a:r>
            <a:r>
              <a:rPr lang="en-US" sz="1600" dirty="0" smtClean="0">
                <a:latin typeface="Lucida Console"/>
                <a:cs typeface="Lucida Console"/>
              </a:rPr>
              <a:t>,archive             </a:t>
            </a:r>
            <a:r>
              <a:rPr lang="en-US" sz="1600" dirty="0" err="1">
                <a:latin typeface="Lucida Console"/>
                <a:cs typeface="Lucida Console"/>
              </a:rPr>
              <a:t>boolean</a:t>
            </a:r>
            <a:r>
              <a:rPr lang="en-US" sz="1600" dirty="0">
                <a:latin typeface="Lucida Console"/>
                <a:cs typeface="Lucida Console"/>
              </a:rPr>
              <a:t>   DEFAULT false NOT NULL  </a:t>
            </a: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dirty="0">
                <a:latin typeface="Lucida Console"/>
                <a:cs typeface="Lucida Console"/>
              </a:rPr>
              <a:t> </a:t>
            </a:r>
            <a:r>
              <a:rPr lang="en-US" sz="1600" dirty="0" smtClean="0">
                <a:latin typeface="Lucida Console"/>
                <a:cs typeface="Lucida Console"/>
              </a:rPr>
              <a:t>,</a:t>
            </a:r>
            <a:r>
              <a:rPr lang="en-US" sz="1600" dirty="0" err="1" smtClean="0">
                <a:latin typeface="Lucida Console"/>
                <a:cs typeface="Lucida Console"/>
              </a:rPr>
              <a:t>preferred_auth_method</a:t>
            </a:r>
            <a:r>
              <a:rPr lang="en-US" sz="1600" dirty="0" smtClean="0">
                <a:latin typeface="Lucida Console"/>
                <a:cs typeface="Lucida Console"/>
              </a:rPr>
              <a:t> text  references  </a:t>
            </a:r>
            <a:r>
              <a:rPr lang="en-US" sz="1600" dirty="0" err="1">
                <a:latin typeface="Lucida Console"/>
                <a:cs typeface="Lucida Console"/>
              </a:rPr>
              <a:t>bi_temp_tables.postgres_auth_methods</a:t>
            </a:r>
            <a:r>
              <a:rPr lang="en-US" sz="1600" dirty="0">
                <a:latin typeface="Lucida Console"/>
                <a:cs typeface="Lucida Console"/>
              </a:rPr>
              <a:t> ( </a:t>
            </a:r>
            <a:r>
              <a:rPr lang="en-US" sz="1600" dirty="0" err="1">
                <a:latin typeface="Lucida Console"/>
                <a:cs typeface="Lucida Console"/>
              </a:rPr>
              <a:t>auth_method</a:t>
            </a:r>
            <a:r>
              <a:rPr lang="en-US" sz="1600" dirty="0">
                <a:latin typeface="Lucida Console"/>
                <a:cs typeface="Lucida Console"/>
              </a:rPr>
              <a:t> )'   </a:t>
            </a: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600" dirty="0" smtClean="0">
                <a:latin typeface="Lucida Console"/>
                <a:cs typeface="Lucida Console"/>
              </a:rPr>
              <a:t>,</a:t>
            </a:r>
            <a:r>
              <a:rPr lang="en-US" sz="1600" dirty="0">
                <a:latin typeface="Lucida Console"/>
                <a:cs typeface="Lucida Console"/>
              </a:rPr>
              <a:t>'</a:t>
            </a:r>
            <a:r>
              <a:rPr lang="en-US" sz="1600" dirty="0" err="1">
                <a:latin typeface="Lucida Console"/>
                <a:cs typeface="Lucida Console"/>
              </a:rPr>
              <a:t>postgres_cluster_id</a:t>
            </a:r>
            <a:r>
              <a:rPr lang="en-US" sz="1600" dirty="0">
                <a:latin typeface="Lucida Console"/>
                <a:cs typeface="Lucida Console"/>
              </a:rPr>
              <a:t>') </a:t>
            </a: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1600" dirty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16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1600" dirty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1600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3488783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Check, whether the table in question is </a:t>
            </a:r>
            <a:r>
              <a:rPr lang="en-US" dirty="0" err="1" smtClean="0"/>
              <a:t>bitemporal</a:t>
            </a:r>
            <a:endParaRPr lang="en-US" dirty="0"/>
          </a:p>
        </p:txBody>
      </p:sp>
      <p:pic>
        <p:nvPicPr>
          <p:cNvPr id="4" name="Content Placeholder 3" descr="Screen Shot 2016-02-17 at 2.18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4" r="-8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8897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Bi-temporal insert</a:t>
            </a:r>
            <a:endParaRPr lang="en-US" dirty="0"/>
          </a:p>
        </p:txBody>
      </p:sp>
      <p:pic>
        <p:nvPicPr>
          <p:cNvPr id="4" name="Content Placeholder 3" descr="Screen Shot 2016-02-17 at 3.12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51" r="-14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5108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6044"/>
          </a:xfrm>
        </p:spPr>
        <p:txBody>
          <a:bodyPr/>
          <a:lstStyle/>
          <a:p>
            <a:r>
              <a:rPr lang="en-US" dirty="0" smtClean="0"/>
              <a:t>Bi-temporal correction</a:t>
            </a:r>
            <a:endParaRPr lang="en-US" dirty="0"/>
          </a:p>
        </p:txBody>
      </p:sp>
      <p:pic>
        <p:nvPicPr>
          <p:cNvPr id="4" name="Content Placeholder 3" descr="Screen Shot 2016-02-17 at 3.13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5" b="-665"/>
          <a:stretch>
            <a:fillRect/>
          </a:stretch>
        </p:blipFill>
        <p:spPr>
          <a:xfrm>
            <a:off x="457199" y="1349440"/>
            <a:ext cx="8410629" cy="4881798"/>
          </a:xfrm>
        </p:spPr>
      </p:pic>
    </p:spTree>
    <p:extLst>
      <p:ext uri="{BB962C8B-B14F-4D97-AF65-F5344CB8AC3E}">
        <p14:creationId xmlns:p14="http://schemas.microsoft.com/office/powerpoint/2010/main" val="2405711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2-17 at 3.15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2" b="-4192"/>
          <a:stretch>
            <a:fillRect/>
          </a:stretch>
        </p:blipFill>
        <p:spPr>
          <a:xfrm>
            <a:off x="457200" y="661988"/>
            <a:ext cx="8229600" cy="5464175"/>
          </a:xfrm>
        </p:spPr>
      </p:pic>
    </p:spTree>
    <p:extLst>
      <p:ext uri="{BB962C8B-B14F-4D97-AF65-F5344CB8AC3E}">
        <p14:creationId xmlns:p14="http://schemas.microsoft.com/office/powerpoint/2010/main" val="3508991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1767" cy="916044"/>
          </a:xfrm>
        </p:spPr>
        <p:txBody>
          <a:bodyPr/>
          <a:lstStyle/>
          <a:p>
            <a:r>
              <a:rPr lang="en-US" dirty="0" smtClean="0"/>
              <a:t>Bi-temporal update</a:t>
            </a:r>
            <a:endParaRPr lang="en-US" dirty="0"/>
          </a:p>
        </p:txBody>
      </p:sp>
      <p:pic>
        <p:nvPicPr>
          <p:cNvPr id="4" name="Content Placeholder 3" descr="Screen Shot 2016-02-17 at 3.16.4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91" r="-30991"/>
          <a:stretch>
            <a:fillRect/>
          </a:stretch>
        </p:blipFill>
        <p:spPr>
          <a:xfrm>
            <a:off x="457200" y="1416050"/>
            <a:ext cx="8229600" cy="4710113"/>
          </a:xfrm>
        </p:spPr>
      </p:pic>
    </p:spTree>
    <p:extLst>
      <p:ext uri="{BB962C8B-B14F-4D97-AF65-F5344CB8AC3E}">
        <p14:creationId xmlns:p14="http://schemas.microsoft.com/office/powerpoint/2010/main" val="220479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2-17 at 3.18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49" r="-9649"/>
          <a:stretch>
            <a:fillRect/>
          </a:stretch>
        </p:blipFill>
        <p:spPr>
          <a:xfrm>
            <a:off x="457200" y="476250"/>
            <a:ext cx="8229600" cy="5649913"/>
          </a:xfrm>
        </p:spPr>
      </p:pic>
    </p:spTree>
    <p:extLst>
      <p:ext uri="{BB962C8B-B14F-4D97-AF65-F5344CB8AC3E}">
        <p14:creationId xmlns:p14="http://schemas.microsoft.com/office/powerpoint/2010/main" val="2386820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2-17 at 3.30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87" r="-21187"/>
          <a:stretch>
            <a:fillRect/>
          </a:stretch>
        </p:blipFill>
        <p:spPr>
          <a:xfrm>
            <a:off x="457200" y="330200"/>
            <a:ext cx="8229600" cy="5795963"/>
          </a:xfrm>
        </p:spPr>
      </p:pic>
    </p:spTree>
    <p:extLst>
      <p:ext uri="{BB962C8B-B14F-4D97-AF65-F5344CB8AC3E}">
        <p14:creationId xmlns:p14="http://schemas.microsoft.com/office/powerpoint/2010/main" val="1284288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8964"/>
          </a:xfrm>
        </p:spPr>
        <p:txBody>
          <a:bodyPr/>
          <a:lstStyle/>
          <a:p>
            <a:r>
              <a:rPr lang="en-US" dirty="0" smtClean="0"/>
              <a:t>Bi-temporal inactivate</a:t>
            </a:r>
            <a:endParaRPr lang="en-US" dirty="0"/>
          </a:p>
        </p:txBody>
      </p:sp>
      <p:pic>
        <p:nvPicPr>
          <p:cNvPr id="4" name="Content Placeholder 3" descr="Screen Shot 2016-02-17 at 3.37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92" r="-24292"/>
          <a:stretch>
            <a:fillRect/>
          </a:stretch>
        </p:blipFill>
        <p:spPr>
          <a:xfrm>
            <a:off x="457200" y="1257300"/>
            <a:ext cx="8229600" cy="4789488"/>
          </a:xfrm>
        </p:spPr>
      </p:pic>
    </p:spTree>
    <p:extLst>
      <p:ext uri="{BB962C8B-B14F-4D97-AF65-F5344CB8AC3E}">
        <p14:creationId xmlns:p14="http://schemas.microsoft.com/office/powerpoint/2010/main" val="289425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0870"/>
            <a:ext cx="8229600" cy="538529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 am skipping the list of temporal SQL researches </a:t>
            </a:r>
          </a:p>
          <a:p>
            <a:pPr marL="0" indent="0" algn="ctr">
              <a:buNone/>
            </a:pPr>
            <a:r>
              <a:rPr lang="en-US" dirty="0" smtClean="0"/>
              <a:t>– we all know there were plenty!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19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6-02-17 at 3.52.2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59" r="-12059"/>
          <a:stretch>
            <a:fillRect/>
          </a:stretch>
        </p:blipFill>
        <p:spPr>
          <a:xfrm>
            <a:off x="457200" y="265113"/>
            <a:ext cx="8229600" cy="5861050"/>
          </a:xfrm>
        </p:spPr>
      </p:pic>
    </p:spTree>
    <p:extLst>
      <p:ext uri="{BB962C8B-B14F-4D97-AF65-F5344CB8AC3E}">
        <p14:creationId xmlns:p14="http://schemas.microsoft.com/office/powerpoint/2010/main" val="284444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8653"/>
          </a:xfrm>
        </p:spPr>
        <p:txBody>
          <a:bodyPr/>
          <a:lstStyle/>
          <a:p>
            <a:r>
              <a:rPr lang="en-US" dirty="0" smtClean="0"/>
              <a:t>Bi-temporal delete</a:t>
            </a:r>
            <a:endParaRPr lang="en-US" dirty="0"/>
          </a:p>
        </p:txBody>
      </p:sp>
      <p:pic>
        <p:nvPicPr>
          <p:cNvPr id="4" name="Content Placeholder 3" descr="Screen Shot 2016-02-17 at 3.55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7" r="-19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7881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define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 smtClean="0"/>
              <a:t>need to </a:t>
            </a:r>
            <a:r>
              <a:rPr lang="en-US" dirty="0" smtClean="0"/>
              <a:t>support the following constraint types:</a:t>
            </a:r>
            <a:endParaRPr lang="en-US" dirty="0" smtClean="0"/>
          </a:p>
          <a:p>
            <a:pPr lvl="1"/>
            <a:r>
              <a:rPr lang="en-US" dirty="0" smtClean="0"/>
              <a:t>Primary key</a:t>
            </a:r>
          </a:p>
          <a:p>
            <a:pPr lvl="1"/>
            <a:r>
              <a:rPr lang="en-US" dirty="0" smtClean="0"/>
              <a:t>Unique</a:t>
            </a:r>
          </a:p>
          <a:p>
            <a:pPr lvl="1"/>
            <a:r>
              <a:rPr lang="en-US" dirty="0" smtClean="0"/>
              <a:t>Check – no difference from regular </a:t>
            </a:r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IS/IS NOT NULL – no difference from </a:t>
            </a:r>
            <a:r>
              <a:rPr lang="en-US" smtClean="0"/>
              <a:t>regular tables</a:t>
            </a:r>
            <a:endParaRPr lang="en-US" dirty="0" smtClean="0"/>
          </a:p>
          <a:p>
            <a:pPr lvl="1"/>
            <a:r>
              <a:rPr lang="en-US" dirty="0" smtClean="0"/>
              <a:t>Foreign key</a:t>
            </a:r>
          </a:p>
          <a:p>
            <a:r>
              <a:rPr lang="en-US" dirty="0" err="1" smtClean="0"/>
              <a:t>Metacode</a:t>
            </a:r>
            <a:endParaRPr lang="en-US" dirty="0" smtClean="0"/>
          </a:p>
          <a:p>
            <a:pPr lvl="1"/>
            <a:r>
              <a:rPr lang="en-US" dirty="0" smtClean="0"/>
              <a:t>How we record the presence of the </a:t>
            </a:r>
            <a:r>
              <a:rPr lang="en-US" dirty="0" err="1" smtClean="0"/>
              <a:t>bitemporal</a:t>
            </a:r>
            <a:r>
              <a:rPr lang="en-US" dirty="0" smtClean="0"/>
              <a:t> constraints?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03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 smtClean="0"/>
              <a:t>PK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We define a </a:t>
            </a:r>
            <a:r>
              <a:rPr lang="en-US" dirty="0" err="1" smtClean="0"/>
              <a:t>bitemporal</a:t>
            </a:r>
            <a:r>
              <a:rPr lang="en-US" dirty="0" smtClean="0"/>
              <a:t> primary key when we create a </a:t>
            </a:r>
            <a:r>
              <a:rPr lang="en-US" dirty="0" err="1" smtClean="0"/>
              <a:t>bitemporal</a:t>
            </a:r>
            <a:r>
              <a:rPr lang="en-US" dirty="0" smtClean="0"/>
              <a:t> table, i.e. there can’t be a temporal table without a </a:t>
            </a:r>
            <a:r>
              <a:rPr lang="en-US" dirty="0" err="1" smtClean="0"/>
              <a:t>bitemporal</a:t>
            </a:r>
            <a:r>
              <a:rPr lang="en-US" dirty="0" smtClean="0"/>
              <a:t> PK: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100" dirty="0">
                <a:latin typeface="Lucida Console"/>
                <a:cs typeface="Lucida Console"/>
              </a:rPr>
              <a:t>,CONSTRAINT </a:t>
            </a:r>
            <a:r>
              <a:rPr lang="en-US" sz="2100" dirty="0" err="1">
                <a:latin typeface="Lucida Console"/>
                <a:cs typeface="Lucida Console"/>
              </a:rPr>
              <a:t>postgres_cluster_id_asserted_effective_excl</a:t>
            </a:r>
            <a:r>
              <a:rPr lang="en-US" sz="2100" dirty="0">
                <a:latin typeface="Lucida Console"/>
                <a:cs typeface="Lucida Console"/>
              </a:rPr>
              <a:t> EXCLUDE   USING gist (</a:t>
            </a:r>
            <a:r>
              <a:rPr lang="en-US" sz="2100" dirty="0" err="1">
                <a:latin typeface="Lucida Console"/>
                <a:cs typeface="Lucida Console"/>
              </a:rPr>
              <a:t>postgres_cluster_id</a:t>
            </a:r>
            <a:r>
              <a:rPr lang="en-US" sz="2100" dirty="0">
                <a:latin typeface="Lucida Console"/>
                <a:cs typeface="Lucida Console"/>
              </a:rPr>
              <a:t> WITH =, asserted WITH &amp;&amp;, effective WITH &amp;&amp;)</a:t>
            </a:r>
            <a:r>
              <a:rPr lang="en-US" sz="2100" dirty="0" smtClean="0">
                <a:latin typeface="Lucida Console"/>
                <a:cs typeface="Lucida Console"/>
              </a:rPr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addition we define a corresponding check constraint: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100" dirty="0">
                <a:latin typeface="Lucida Console"/>
                <a:cs typeface="Lucida Console"/>
              </a:rPr>
              <a:t>, CONSTRAINT "</a:t>
            </a:r>
            <a:r>
              <a:rPr lang="en-US" sz="2100" dirty="0" err="1">
                <a:latin typeface="Lucida Console"/>
                <a:cs typeface="Lucida Console"/>
              </a:rPr>
              <a:t>bitemporal</a:t>
            </a:r>
            <a:r>
              <a:rPr lang="en-US" sz="2100" dirty="0">
                <a:latin typeface="Lucida Console"/>
                <a:cs typeface="Lucida Console"/>
              </a:rPr>
              <a:t> </a:t>
            </a:r>
            <a:r>
              <a:rPr lang="en-US" sz="2100" dirty="0" err="1">
                <a:latin typeface="Lucida Console"/>
                <a:cs typeface="Lucida Console"/>
              </a:rPr>
              <a:t>pk</a:t>
            </a:r>
            <a:r>
              <a:rPr lang="en-US" sz="2100" dirty="0">
                <a:latin typeface="Lucida Console"/>
                <a:cs typeface="Lucida Console"/>
              </a:rPr>
              <a:t> </a:t>
            </a:r>
            <a:r>
              <a:rPr lang="en-US" sz="2100" dirty="0" err="1">
                <a:latin typeface="Lucida Console"/>
                <a:cs typeface="Lucida Console"/>
              </a:rPr>
              <a:t>postgres_cluster_id</a:t>
            </a:r>
            <a:r>
              <a:rPr lang="en-US" sz="2100" dirty="0">
                <a:latin typeface="Lucida Console"/>
                <a:cs typeface="Lucida Console"/>
              </a:rPr>
              <a:t>" check(true or '</a:t>
            </a:r>
            <a:r>
              <a:rPr lang="en-US" sz="2100" dirty="0" err="1">
                <a:latin typeface="Lucida Console"/>
                <a:cs typeface="Lucida Console"/>
              </a:rPr>
              <a:t>pk</a:t>
            </a:r>
            <a:r>
              <a:rPr lang="en-US" sz="2100" dirty="0">
                <a:latin typeface="Lucida Console"/>
                <a:cs typeface="Lucida Console"/>
              </a:rPr>
              <a:t>' &lt;&gt; '@</a:t>
            </a:r>
            <a:r>
              <a:rPr lang="en-US" sz="2100" dirty="0" err="1">
                <a:latin typeface="Lucida Console"/>
                <a:cs typeface="Lucida Console"/>
              </a:rPr>
              <a:t>postgres_cluster_id</a:t>
            </a:r>
            <a:r>
              <a:rPr lang="en-US" sz="2100" dirty="0">
                <a:latin typeface="Lucida Console"/>
                <a:cs typeface="Lucida Console"/>
              </a:rPr>
              <a:t>@') </a:t>
            </a:r>
            <a:endParaRPr lang="en-US" sz="21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dirty="0" smtClean="0"/>
              <a:t>Function: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>
                <a:latin typeface="Lucida Console"/>
                <a:cs typeface="Lucida Console"/>
              </a:rPr>
              <a:t>select </a:t>
            </a:r>
            <a:r>
              <a:rPr lang="en-US" sz="2600" dirty="0" err="1">
                <a:latin typeface="Lucida Console"/>
                <a:cs typeface="Lucida Console"/>
              </a:rPr>
              <a:t>bitemporal_internal.pk_constraint</a:t>
            </a:r>
            <a:r>
              <a:rPr lang="en-US" sz="2600" dirty="0">
                <a:latin typeface="Lucida Console"/>
                <a:cs typeface="Lucida Console"/>
              </a:rPr>
              <a:t>('</a:t>
            </a:r>
            <a:r>
              <a:rPr lang="en-US" sz="2600" dirty="0" err="1">
                <a:latin typeface="Lucida Console"/>
                <a:cs typeface="Lucida Console"/>
              </a:rPr>
              <a:t>postgres_cluster_id</a:t>
            </a:r>
            <a:r>
              <a:rPr lang="en-US" sz="2600" dirty="0">
                <a:latin typeface="Lucida Console"/>
                <a:cs typeface="Lucida Console"/>
              </a:rPr>
              <a:t>');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08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unique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84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Defining unique constraint is no different from defining the PK, we just name them </a:t>
            </a:r>
            <a:r>
              <a:rPr lang="en-US" dirty="0" smtClean="0"/>
              <a:t>differently: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>
                <a:latin typeface="Lucida Console"/>
                <a:cs typeface="Lucida Console"/>
              </a:rPr>
              <a:t>, CONSTRAINT "</a:t>
            </a:r>
            <a:r>
              <a:rPr lang="en-US" sz="1800" dirty="0" err="1">
                <a:latin typeface="Lucida Console"/>
                <a:cs typeface="Lucida Console"/>
              </a:rPr>
              <a:t>bitemporal</a:t>
            </a:r>
            <a:r>
              <a:rPr lang="en-US" sz="1800" dirty="0">
                <a:latin typeface="Lucida Console"/>
                <a:cs typeface="Lucida Console"/>
              </a:rPr>
              <a:t> unique port" EXCLUDE USING gist      (port WITH =, asserted WITH &amp;&amp;, effective WITH &amp;&amp;) </a:t>
            </a:r>
            <a:endParaRPr lang="en-US" sz="18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18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/>
              <a:t>In addition we define a corresponding check constraint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9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900" dirty="0" smtClean="0">
                <a:latin typeface="Lucida Console"/>
                <a:cs typeface="Lucida Console"/>
              </a:rPr>
              <a:t>CONSTRAINT </a:t>
            </a:r>
            <a:r>
              <a:rPr lang="en-US" sz="1900" dirty="0">
                <a:latin typeface="Lucida Console"/>
                <a:cs typeface="Lucida Console"/>
              </a:rPr>
              <a:t>"</a:t>
            </a:r>
            <a:r>
              <a:rPr lang="en-US" sz="1900" dirty="0" err="1">
                <a:latin typeface="Lucida Console"/>
                <a:cs typeface="Lucida Console"/>
              </a:rPr>
              <a:t>bitemporal</a:t>
            </a:r>
            <a:r>
              <a:rPr lang="en-US" sz="1900" dirty="0">
                <a:latin typeface="Lucida Console"/>
                <a:cs typeface="Lucida Console"/>
              </a:rPr>
              <a:t> unique port" EXCLUDE USING gist                 (port WITH =, asserted WITH &amp;&amp;, effective WITH &amp;&amp;</a:t>
            </a:r>
            <a:r>
              <a:rPr lang="en-US" sz="1900" dirty="0" smtClean="0">
                <a:latin typeface="Lucida Console"/>
                <a:cs typeface="Lucida Console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Function: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100" dirty="0">
                <a:latin typeface="Lucida Console"/>
                <a:cs typeface="Lucida Console"/>
              </a:rPr>
              <a:t>select </a:t>
            </a:r>
            <a:r>
              <a:rPr lang="en-US" sz="2100" dirty="0" err="1">
                <a:latin typeface="Lucida Console"/>
                <a:cs typeface="Lucida Console"/>
              </a:rPr>
              <a:t>bitemporal_internal.unique_constraint</a:t>
            </a:r>
            <a:r>
              <a:rPr lang="en-US" sz="2100" dirty="0">
                <a:latin typeface="Lucida Console"/>
                <a:cs typeface="Lucida Console"/>
              </a:rPr>
              <a:t>('port');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900" dirty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4113682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foreign key constraint (bi-temporal referential integrity)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This is way more difficult, and tha</a:t>
            </a:r>
            <a:r>
              <a:rPr lang="en-US" dirty="0" smtClean="0"/>
              <a:t>t’s work in progress. That’s how it will look like: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1800" dirty="0" smtClean="0">
                <a:latin typeface="Lucida Console"/>
                <a:cs typeface="Lucida Console"/>
              </a:rPr>
              <a:t>CONSTRAINT </a:t>
            </a:r>
            <a:r>
              <a:rPr lang="en-US" sz="1800" dirty="0">
                <a:latin typeface="Lucida Console"/>
                <a:cs typeface="Lucida Console"/>
              </a:rPr>
              <a:t>"</a:t>
            </a:r>
            <a:r>
              <a:rPr lang="en-US" sz="1800" dirty="0" err="1">
                <a:latin typeface="Lucida Console"/>
                <a:cs typeface="Lucida Console"/>
              </a:rPr>
              <a:t>bitemporal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dirty="0" err="1">
                <a:latin typeface="Lucida Console"/>
                <a:cs typeface="Lucida Console"/>
              </a:rPr>
              <a:t>fk</a:t>
            </a:r>
            <a:r>
              <a:rPr lang="en-US" sz="1800" dirty="0">
                <a:latin typeface="Lucida Console"/>
                <a:cs typeface="Lucida Console"/>
              </a:rPr>
              <a:t> </a:t>
            </a:r>
            <a:r>
              <a:rPr lang="en-US" sz="1800" dirty="0" err="1" smtClean="0">
                <a:latin typeface="Lucida Console"/>
                <a:cs typeface="Lucida Console"/>
              </a:rPr>
              <a:t>postgres_version_database_versionsrelease_version</a:t>
            </a:r>
            <a:r>
              <a:rPr lang="en-US" sz="1800" dirty="0">
                <a:latin typeface="Lucida Console"/>
                <a:cs typeface="Lucida Console"/>
              </a:rPr>
              <a:t>"      check (true or '</a:t>
            </a:r>
            <a:r>
              <a:rPr lang="en-US" sz="1800" dirty="0" err="1">
                <a:latin typeface="Lucida Console"/>
                <a:cs typeface="Lucida Console"/>
              </a:rPr>
              <a:t>fk</a:t>
            </a:r>
            <a:r>
              <a:rPr lang="en-US" sz="1800" dirty="0">
                <a:latin typeface="Lucida Console"/>
                <a:cs typeface="Lucida Console"/>
              </a:rPr>
              <a:t>' &lt;&gt; '@</a:t>
            </a:r>
            <a:r>
              <a:rPr lang="en-US" sz="1800" dirty="0" err="1">
                <a:latin typeface="Lucida Console"/>
                <a:cs typeface="Lucida Console"/>
              </a:rPr>
              <a:t>postgres_version</a:t>
            </a:r>
            <a:r>
              <a:rPr lang="en-US" sz="1800" dirty="0">
                <a:latin typeface="Lucida Console"/>
                <a:cs typeface="Lucida Console"/>
              </a:rPr>
              <a:t> -&gt; </a:t>
            </a:r>
            <a:r>
              <a:rPr lang="en-US" sz="1800" dirty="0" err="1">
                <a:latin typeface="Lucida Console"/>
                <a:cs typeface="Lucida Console"/>
              </a:rPr>
              <a:t>database_versions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 err="1">
                <a:latin typeface="Lucida Console"/>
                <a:cs typeface="Lucida Console"/>
              </a:rPr>
              <a:t>release_version</a:t>
            </a:r>
            <a:r>
              <a:rPr lang="en-US" sz="1800" dirty="0">
                <a:latin typeface="Lucida Console"/>
                <a:cs typeface="Lucida Console"/>
              </a:rPr>
              <a:t>)@'))</a:t>
            </a:r>
            <a:r>
              <a:rPr lang="en-US" sz="1800" dirty="0" smtClean="0">
                <a:latin typeface="Lucida Console"/>
                <a:cs typeface="Lucida Console"/>
              </a:rPr>
              <a:t>;</a:t>
            </a:r>
          </a:p>
          <a:p>
            <a:pPr marL="0" indent="0">
              <a:buNone/>
            </a:pPr>
            <a:endParaRPr lang="en-US" sz="18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dirty="0" smtClean="0">
                <a:cs typeface="Lucida Console"/>
              </a:rPr>
              <a:t>Function:</a:t>
            </a:r>
          </a:p>
          <a:p>
            <a:pPr marL="0" indent="0">
              <a:buNone/>
            </a:pPr>
            <a:r>
              <a:rPr lang="en-US" sz="2100" dirty="0">
                <a:latin typeface="Lucida Console"/>
                <a:cs typeface="Lucida Console"/>
              </a:rPr>
              <a:t>select </a:t>
            </a:r>
            <a:r>
              <a:rPr lang="en-US" sz="2100" dirty="0" err="1">
                <a:latin typeface="Lucida Console"/>
                <a:cs typeface="Lucida Console"/>
              </a:rPr>
              <a:t>bitemporal_internal.fk_constraint</a:t>
            </a:r>
            <a:r>
              <a:rPr lang="en-US" sz="2100" dirty="0">
                <a:latin typeface="Lucida Console"/>
                <a:cs typeface="Lucida Console"/>
              </a:rPr>
              <a:t>(            '</a:t>
            </a:r>
            <a:r>
              <a:rPr lang="en-US" sz="2100" dirty="0" err="1">
                <a:latin typeface="Lucida Console"/>
                <a:cs typeface="Lucida Console"/>
              </a:rPr>
              <a:t>postgres_version</a:t>
            </a:r>
            <a:r>
              <a:rPr lang="en-US" sz="2100" dirty="0">
                <a:latin typeface="Lucida Console"/>
                <a:cs typeface="Lucida Console"/>
              </a:rPr>
              <a:t>', '</a:t>
            </a:r>
            <a:r>
              <a:rPr lang="en-US" sz="2100" dirty="0" err="1">
                <a:latin typeface="Lucida Console"/>
                <a:cs typeface="Lucida Console"/>
              </a:rPr>
              <a:t>database_versions</a:t>
            </a:r>
            <a:r>
              <a:rPr lang="en-US" sz="2100" dirty="0">
                <a:latin typeface="Lucida Console"/>
                <a:cs typeface="Lucida Console"/>
              </a:rPr>
              <a:t>', '</a:t>
            </a:r>
            <a:r>
              <a:rPr lang="en-US" sz="2100" dirty="0" err="1">
                <a:latin typeface="Lucida Console"/>
                <a:cs typeface="Lucida Console"/>
              </a:rPr>
              <a:t>release_version</a:t>
            </a:r>
            <a:r>
              <a:rPr lang="en-US" sz="2100" dirty="0">
                <a:latin typeface="Lucida Console"/>
                <a:cs typeface="Lucida Console"/>
              </a:rPr>
              <a:t>');</a:t>
            </a:r>
            <a:endParaRPr lang="en-US" sz="2100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4046088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Bitemporal</a:t>
            </a:r>
            <a:r>
              <a:rPr lang="en-US" dirty="0" smtClean="0"/>
              <a:t> foreign keys full support</a:t>
            </a:r>
          </a:p>
          <a:p>
            <a:r>
              <a:rPr lang="en-US" dirty="0" smtClean="0"/>
              <a:t>Finalizing low-level functions</a:t>
            </a:r>
          </a:p>
          <a:p>
            <a:r>
              <a:rPr lang="en-US" dirty="0" smtClean="0"/>
              <a:t>Using in the real apps</a:t>
            </a:r>
          </a:p>
          <a:p>
            <a:r>
              <a:rPr lang="en-US" dirty="0" smtClean="0"/>
              <a:t>Conversion to 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1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Asserted Versioning Framework</a:t>
            </a:r>
            <a:br>
              <a:rPr lang="en-US" dirty="0" smtClean="0"/>
            </a:br>
            <a:r>
              <a:rPr lang="en-US" dirty="0" smtClean="0"/>
              <a:t>Johnson &amp; Weis</a:t>
            </a:r>
            <a:endParaRPr lang="en-US" dirty="0"/>
          </a:p>
        </p:txBody>
      </p:sp>
      <p:pic>
        <p:nvPicPr>
          <p:cNvPr id="4" name="Content Placeholder 3" descr="Screen Shot 2015-12-09 at 9.23.1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28" r="-60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14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http://www.amazon.com/Managing-Time-Relational-Databases-Temporal/</a:t>
            </a:r>
            <a:r>
              <a:rPr lang="en-US" dirty="0" err="1">
                <a:hlinkClick r:id="rId2"/>
              </a:rPr>
              <a:t>dp</a:t>
            </a:r>
            <a:r>
              <a:rPr lang="en-US" dirty="0">
                <a:hlinkClick r:id="rId2"/>
              </a:rPr>
              <a:t>/0123750415/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web site of the project:</a:t>
            </a:r>
          </a:p>
          <a:p>
            <a:r>
              <a:rPr lang="en-US" dirty="0" smtClean="0">
                <a:hlinkClick r:id="rId3"/>
              </a:rPr>
              <a:t>http://assertedversioning.com/index.asp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2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Conventional, Temporal and Bi-temporal tables</a:t>
            </a:r>
            <a:endParaRPr lang="en-US" dirty="0"/>
          </a:p>
        </p:txBody>
      </p:sp>
      <p:pic>
        <p:nvPicPr>
          <p:cNvPr id="4" name="Content Placeholder 3" descr="Screen Shot 2015-12-09 at 9.36.3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72" r="-85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60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34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Next several slides represent examples </a:t>
            </a:r>
          </a:p>
          <a:p>
            <a:pPr marL="0" indent="0" algn="ctr">
              <a:buNone/>
            </a:pPr>
            <a:r>
              <a:rPr lang="en-US" dirty="0" smtClean="0"/>
              <a:t>from the AVF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2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Bi-temporal insert</a:t>
            </a:r>
            <a:endParaRPr lang="en-US" dirty="0"/>
          </a:p>
        </p:txBody>
      </p:sp>
      <p:pic>
        <p:nvPicPr>
          <p:cNvPr id="4" name="Content Placeholder 3" descr="Screen Shot 2015-12-09 at 9.46.1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662" b="-646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322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Bi-temporal update</a:t>
            </a:r>
            <a:endParaRPr lang="en-US" dirty="0"/>
          </a:p>
        </p:txBody>
      </p:sp>
      <p:pic>
        <p:nvPicPr>
          <p:cNvPr id="4" name="Content Placeholder 3" descr="Screen Shot 2015-12-09 at 9.43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27" b="-109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5370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16110</TotalTime>
  <Words>980</Words>
  <Application>Microsoft Macintosh PowerPoint</Application>
  <PresentationFormat>On-screen Show (4:3)</PresentationFormat>
  <Paragraphs>177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Bitemporal Data: making it happened in Postgres</vt:lpstr>
      <vt:lpstr>Including time into data models</vt:lpstr>
      <vt:lpstr>PowerPoint Presentation</vt:lpstr>
      <vt:lpstr>Asserted Versioning Framework Johnson &amp; Weis</vt:lpstr>
      <vt:lpstr>Amazon reference</vt:lpstr>
      <vt:lpstr>Conventional, Temporal and Bi-temporal tables</vt:lpstr>
      <vt:lpstr>PowerPoint Presentation</vt:lpstr>
      <vt:lpstr>Bi-temporal insert</vt:lpstr>
      <vt:lpstr>Bi-temporal update</vt:lpstr>
      <vt:lpstr>Bi-temporal correction</vt:lpstr>
      <vt:lpstr>Bi-temporal deletion</vt:lpstr>
      <vt:lpstr>Bi-temporal constraints</vt:lpstr>
      <vt:lpstr>How to support  bi-temporal data in PG 9.4 </vt:lpstr>
      <vt:lpstr>Table example: database_version</vt:lpstr>
      <vt:lpstr>Table example: postgres_clusters</vt:lpstr>
      <vt:lpstr>Repo:</vt:lpstr>
      <vt:lpstr>Allen Relationships</vt:lpstr>
      <vt:lpstr>Functions representing Allen relationships</vt:lpstr>
      <vt:lpstr>Defining domains and ranges</vt:lpstr>
      <vt:lpstr>Create temporal table</vt:lpstr>
      <vt:lpstr>Examples</vt:lpstr>
      <vt:lpstr>Check, whether the table in question is bitemporal</vt:lpstr>
      <vt:lpstr>Bi-temporal insert</vt:lpstr>
      <vt:lpstr>Bi-temporal correction</vt:lpstr>
      <vt:lpstr>PowerPoint Presentation</vt:lpstr>
      <vt:lpstr>Bi-temporal update</vt:lpstr>
      <vt:lpstr>PowerPoint Presentation</vt:lpstr>
      <vt:lpstr>PowerPoint Presentation</vt:lpstr>
      <vt:lpstr>Bi-temporal inactivate</vt:lpstr>
      <vt:lpstr>PowerPoint Presentation</vt:lpstr>
      <vt:lpstr>Bi-temporal delete</vt:lpstr>
      <vt:lpstr>How to define constraints</vt:lpstr>
      <vt:lpstr>Define PK</vt:lpstr>
      <vt:lpstr>Define unique constraint</vt:lpstr>
      <vt:lpstr>Define foreign key constraint (bi-temporal referential integrity)</vt:lpstr>
      <vt:lpstr>Future work</vt:lpstr>
    </vt:vector>
  </TitlesOfParts>
  <Company>Enova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Bi-temporal model</dc:title>
  <dc:creator>Enova User</dc:creator>
  <cp:lastModifiedBy>Enova User</cp:lastModifiedBy>
  <cp:revision>50</cp:revision>
  <dcterms:created xsi:type="dcterms:W3CDTF">2015-12-09T15:15:55Z</dcterms:created>
  <dcterms:modified xsi:type="dcterms:W3CDTF">2016-02-24T16:02:56Z</dcterms:modified>
</cp:coreProperties>
</file>